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3"/>
  </p:handoutMasterIdLst>
  <p:sldIdLst>
    <p:sldId id="920" r:id="rId3"/>
    <p:sldId id="831" r:id="rId5"/>
    <p:sldId id="912" r:id="rId6"/>
    <p:sldId id="878" r:id="rId7"/>
    <p:sldId id="951" r:id="rId8"/>
    <p:sldId id="981" r:id="rId9"/>
    <p:sldId id="982" r:id="rId10"/>
    <p:sldId id="983" r:id="rId11"/>
    <p:sldId id="985" r:id="rId12"/>
    <p:sldId id="889" r:id="rId13"/>
    <p:sldId id="954" r:id="rId14"/>
    <p:sldId id="915" r:id="rId15"/>
    <p:sldId id="956" r:id="rId16"/>
    <p:sldId id="1030" r:id="rId17"/>
    <p:sldId id="892" r:id="rId18"/>
    <p:sldId id="894" r:id="rId19"/>
    <p:sldId id="1032" r:id="rId20"/>
    <p:sldId id="897" r:id="rId21"/>
    <p:sldId id="1056" r:id="rId22"/>
    <p:sldId id="917" r:id="rId23"/>
    <p:sldId id="898" r:id="rId24"/>
    <p:sldId id="901" r:id="rId25"/>
    <p:sldId id="1033" r:id="rId26"/>
    <p:sldId id="902" r:id="rId27"/>
    <p:sldId id="903" r:id="rId28"/>
    <p:sldId id="919" r:id="rId29"/>
    <p:sldId id="1018" r:id="rId30"/>
    <p:sldId id="1020" r:id="rId31"/>
    <p:sldId id="1021" r:id="rId32"/>
    <p:sldId id="1022" r:id="rId33"/>
    <p:sldId id="1035" r:id="rId34"/>
    <p:sldId id="918" r:id="rId35"/>
    <p:sldId id="905" r:id="rId36"/>
    <p:sldId id="1037" r:id="rId37"/>
    <p:sldId id="1038" r:id="rId38"/>
    <p:sldId id="1077" r:id="rId39"/>
    <p:sldId id="1078" r:id="rId40"/>
    <p:sldId id="921" r:id="rId41"/>
    <p:sldId id="922"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3" name="win10" initials="w" lastIdx="1" clrIdx="2"/>
  <p:cmAuthor id="1" name="幸全" initials="幸全" lastIdx="1" clrIdx="0"/>
  <p:cmAuthor id="4" name="郭丽云" initials="郭" lastIdx="4" clrIdx="3"/>
  <p:cmAuthor id="5" name="马川三" initials="马川三" lastIdx="2" clrIdx="4"/>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256DB7"/>
    <a:srgbClr val="FF8810"/>
    <a:srgbClr val="EE7228"/>
    <a:srgbClr val="450C8D"/>
    <a:srgbClr val="028458"/>
    <a:srgbClr val="2880C2"/>
    <a:srgbClr val="0B5FD1"/>
    <a:srgbClr val="F85208"/>
    <a:srgbClr val="F8F7E5"/>
    <a:srgbClr val="2F92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234" autoAdjust="0"/>
  </p:normalViewPr>
  <p:slideViewPr>
    <p:cSldViewPr snapToGrid="0">
      <p:cViewPr varScale="1">
        <p:scale>
          <a:sx n="56" d="100"/>
          <a:sy n="56" d="100"/>
        </p:scale>
        <p:origin x="1068" y="40"/>
      </p:cViewPr>
      <p:guideLst>
        <p:guide orient="horz" pos="2288"/>
        <p:guide pos="3858"/>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b="0" dirty="0"/>
          </a:p>
        </p:txBody>
      </p:sp>
      <p:sp>
        <p:nvSpPr>
          <p:cNvPr id="4" name="灯片编号占位符 3"/>
          <p:cNvSpPr>
            <a:spLocks noGrp="1"/>
          </p:cNvSpPr>
          <p:nvPr>
            <p:ph type="sldNum" sz="quarter" idx="10"/>
          </p:nvPr>
        </p:nvSpPr>
        <p:spPr/>
        <p:txBody>
          <a:bodyPr/>
          <a:lstStyle/>
          <a:p>
            <a:pPr>
              <a:defRPr/>
            </a:pPr>
            <a:fld id="{0474355F-02CC-41AB-8AA2-3B11FE3F289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dirty="0" smtClean="0">
              <a:latin typeface="方正姚体" panose="02010601030101010101" pitchFamily="2" charset="-122"/>
              <a:ea typeface="方正姚体" panose="02010601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dirty="0" smtClean="0">
              <a:latin typeface="方正姚体" panose="02010601030101010101" pitchFamily="2" charset="-122"/>
              <a:ea typeface="方正姚体" panose="02010601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b="1"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b="1"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b="1"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b="1"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latin typeface="方正姚体" panose="02010601030101010101" pitchFamily="2" charset="-122"/>
              <a:ea typeface="方正姚体" panose="02010601030101010101" pitchFamily="2" charset="-122"/>
              <a:sym typeface="+mn-e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342900" indent="-342900">
              <a:buFont typeface="Wingdings" panose="05000000000000000000" charset="0"/>
              <a:buChar char="Ø"/>
            </a:pPr>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342900" indent="-342900">
              <a:buFont typeface="Wingdings" panose="05000000000000000000" charset="0"/>
              <a:buChar char="Ø"/>
            </a:pPr>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342900" indent="-342900">
              <a:buFont typeface="Wingdings" panose="05000000000000000000" charset="0"/>
              <a:buChar char="Ø"/>
            </a:pPr>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342900" indent="-342900">
              <a:buFont typeface="Wingdings" panose="05000000000000000000" charset="0"/>
              <a:buChar char="Ø"/>
            </a:pPr>
            <a:endParaRPr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342900" indent="-342900">
              <a:buFont typeface="Wingdings" panose="05000000000000000000" charset="0"/>
              <a:buChar char="Ø"/>
            </a:pPr>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474355F-02CC-41AB-8AA2-3B11FE3F289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zh-C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dirty="0" smtClean="0"/>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latin typeface="方正姚体" panose="02010601030101010101" pitchFamily="2" charset="-122"/>
              <a:ea typeface="方正姚体" panose="02010601030101010101" pitchFamily="2" charset="-122"/>
              <a:sym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latin typeface="方正姚体" panose="02010601030101010101" pitchFamily="2" charset="-122"/>
              <a:ea typeface="方正姚体" panose="02010601030101010101" pitchFamily="2" charset="-122"/>
              <a:sym typeface="+mn-e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latin typeface="方正姚体" panose="02010601030101010101" pitchFamily="2" charset="-122"/>
              <a:ea typeface="方正姚体" panose="02010601030101010101" pitchFamily="2" charset="-122"/>
              <a:sym typeface="+mn-e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latin typeface="方正姚体" panose="02010601030101010101" pitchFamily="2" charset="-122"/>
              <a:ea typeface="方正姚体" panose="02010601030101010101" pitchFamily="2" charset="-122"/>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2.jpeg"/><Relationship Id="rId2" Type="http://schemas.openxmlformats.org/officeDocument/2006/relationships/tags" Target="../tags/tag1.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image" Target="../media/image4.jpeg"/><Relationship Id="rId2" Type="http://schemas.openxmlformats.org/officeDocument/2006/relationships/tags" Target="../tags/tag9.xml"/><Relationship Id="rId10" Type="http://schemas.openxmlformats.org/officeDocument/2006/relationships/tags" Target="../tags/tag16.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email"/>
          <a:srcRect/>
          <a:stretch>
            <a:fillRect/>
          </a:stretch>
        </p:blipFill>
        <p:spPr>
          <a:xfrm>
            <a:off x="1" y="-1"/>
            <a:ext cx="12192566" cy="6858354"/>
          </a:xfrm>
          <a:prstGeom prst="rect">
            <a:avLst/>
          </a:prstGeom>
        </p:spPr>
      </p:pic>
      <p:sp>
        <p:nvSpPr>
          <p:cNvPr id="4" name="日期占位符 3"/>
          <p:cNvSpPr>
            <a:spLocks noGrp="1"/>
          </p:cNvSpPr>
          <p:nvPr>
            <p:ph type="dt" sz="half" idx="10"/>
          </p:nvPr>
        </p:nvSpPr>
        <p:spPr/>
        <p:txBody>
          <a:bodyPr/>
          <a:lstStyle/>
          <a:p>
            <a:fld id="{C6B9EEAA-CCD0-43F5-9208-B375981BDC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1F2F97-71B5-47F9-9000-DC2BE7946ACA}" type="slidenum">
              <a:rPr lang="zh-CN" altLang="en-US" smtClean="0"/>
            </a:fld>
            <a:endParaRPr lang="zh-CN" altLang="en-US"/>
          </a:p>
        </p:txBody>
      </p:sp>
      <p:grpSp>
        <p:nvGrpSpPr>
          <p:cNvPr id="8" name="组合 7"/>
          <p:cNvGrpSpPr/>
          <p:nvPr userDrawn="1"/>
        </p:nvGrpSpPr>
        <p:grpSpPr>
          <a:xfrm>
            <a:off x="-264732" y="-2563118"/>
            <a:ext cx="11961712" cy="5983472"/>
            <a:chOff x="-264720" y="-2562986"/>
            <a:chExt cx="11961157" cy="5983164"/>
          </a:xfrm>
        </p:grpSpPr>
        <p:sp>
          <p:nvSpPr>
            <p:cNvPr id="9" name="任意多边形: 形状 8"/>
            <p:cNvSpPr/>
            <p:nvPr/>
          </p:nvSpPr>
          <p:spPr>
            <a:xfrm rot="19992040">
              <a:off x="-264720" y="-2532859"/>
              <a:ext cx="11961157" cy="5953037"/>
            </a:xfrm>
            <a:custGeom>
              <a:avLst/>
              <a:gdLst>
                <a:gd name="connsiteX0" fmla="*/ 1071915 w 11961157"/>
                <a:gd name="connsiteY0" fmla="*/ 0 h 5953037"/>
                <a:gd name="connsiteX1" fmla="*/ 11961157 w 11961157"/>
                <a:gd name="connsiteY1" fmla="*/ 5500392 h 5953037"/>
                <a:gd name="connsiteX2" fmla="*/ 11732516 w 11961157"/>
                <a:gd name="connsiteY2" fmla="*/ 5953037 h 5953037"/>
                <a:gd name="connsiteX3" fmla="*/ 565378 w 11961157"/>
                <a:gd name="connsiteY3" fmla="*/ 5953037 h 5953037"/>
                <a:gd name="connsiteX4" fmla="*/ 0 w 11961157"/>
                <a:gd name="connsiteY4" fmla="*/ 5387659 h 5953037"/>
                <a:gd name="connsiteX5" fmla="*/ 0 w 11961157"/>
                <a:gd name="connsiteY5" fmla="*/ 2122090 h 595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61157" h="5953037">
                  <a:moveTo>
                    <a:pt x="1071915" y="0"/>
                  </a:moveTo>
                  <a:lnTo>
                    <a:pt x="11961157" y="5500392"/>
                  </a:lnTo>
                  <a:lnTo>
                    <a:pt x="11732516" y="5953037"/>
                  </a:lnTo>
                  <a:lnTo>
                    <a:pt x="565378" y="5953037"/>
                  </a:lnTo>
                  <a:cubicBezTo>
                    <a:pt x="253128" y="5953037"/>
                    <a:pt x="0" y="5699909"/>
                    <a:pt x="0" y="5387659"/>
                  </a:cubicBezTo>
                  <a:lnTo>
                    <a:pt x="0" y="212209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p:nvSpPr>
          <p:spPr>
            <a:xfrm rot="19992040">
              <a:off x="-123905" y="-2562986"/>
              <a:ext cx="11764647" cy="5745954"/>
            </a:xfrm>
            <a:custGeom>
              <a:avLst/>
              <a:gdLst>
                <a:gd name="connsiteX0" fmla="*/ 882177 w 11764647"/>
                <a:gd name="connsiteY0" fmla="*/ 0 h 5745954"/>
                <a:gd name="connsiteX1" fmla="*/ 11764647 w 11764647"/>
                <a:gd name="connsiteY1" fmla="*/ 5496973 h 5745954"/>
                <a:gd name="connsiteX2" fmla="*/ 11638882 w 11764647"/>
                <a:gd name="connsiteY2" fmla="*/ 5745954 h 5745954"/>
                <a:gd name="connsiteX3" fmla="*/ 565378 w 11764647"/>
                <a:gd name="connsiteY3" fmla="*/ 5745954 h 5745954"/>
                <a:gd name="connsiteX4" fmla="*/ 0 w 11764647"/>
                <a:gd name="connsiteY4" fmla="*/ 5180576 h 5745954"/>
                <a:gd name="connsiteX5" fmla="*/ 0 w 11764647"/>
                <a:gd name="connsiteY5" fmla="*/ 1746464 h 57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4647" h="5745954">
                  <a:moveTo>
                    <a:pt x="882177" y="0"/>
                  </a:moveTo>
                  <a:lnTo>
                    <a:pt x="11764647" y="5496973"/>
                  </a:lnTo>
                  <a:lnTo>
                    <a:pt x="11638882" y="5745954"/>
                  </a:lnTo>
                  <a:lnTo>
                    <a:pt x="565378" y="5745954"/>
                  </a:lnTo>
                  <a:cubicBezTo>
                    <a:pt x="253128" y="5745954"/>
                    <a:pt x="0" y="5492826"/>
                    <a:pt x="0" y="5180576"/>
                  </a:cubicBezTo>
                  <a:lnTo>
                    <a:pt x="0" y="1746464"/>
                  </a:lnTo>
                  <a:close/>
                </a:path>
              </a:pathLst>
            </a:custGeom>
            <a:gradFill flip="none" rotWithShape="1">
              <a:gsLst>
                <a:gs pos="0">
                  <a:srgbClr val="2F92DB"/>
                </a:gs>
                <a:gs pos="100000">
                  <a:srgbClr val="165380"/>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userDrawn="1"/>
        </p:nvGrpSpPr>
        <p:grpSpPr>
          <a:xfrm>
            <a:off x="7147423" y="5538197"/>
            <a:ext cx="5286797" cy="2389564"/>
            <a:chOff x="7147091" y="5537912"/>
            <a:chExt cx="5286552" cy="2389441"/>
          </a:xfrm>
        </p:grpSpPr>
        <p:sp>
          <p:nvSpPr>
            <p:cNvPr id="12" name="任意多边形: 形状 11"/>
            <p:cNvSpPr/>
            <p:nvPr/>
          </p:nvSpPr>
          <p:spPr>
            <a:xfrm rot="19992040">
              <a:off x="7147091" y="5537912"/>
              <a:ext cx="5286552" cy="2389441"/>
            </a:xfrm>
            <a:custGeom>
              <a:avLst/>
              <a:gdLst>
                <a:gd name="connsiteX0" fmla="*/ 4941245 w 5286552"/>
                <a:gd name="connsiteY0" fmla="*/ 44430 h 2389441"/>
                <a:gd name="connsiteX1" fmla="*/ 5286552 w 5286552"/>
                <a:gd name="connsiteY1" fmla="*/ 565378 h 2389441"/>
                <a:gd name="connsiteX2" fmla="*/ 5286552 w 5286552"/>
                <a:gd name="connsiteY2" fmla="*/ 1288469 h 2389441"/>
                <a:gd name="connsiteX3" fmla="*/ 4730427 w 5286552"/>
                <a:gd name="connsiteY3" fmla="*/ 2389441 h 2389441"/>
                <a:gd name="connsiteX4" fmla="*/ 0 w 5286552"/>
                <a:gd name="connsiteY4" fmla="*/ 0 h 2389441"/>
                <a:gd name="connsiteX5" fmla="*/ 4721174 w 5286552"/>
                <a:gd name="connsiteY5" fmla="*/ 0 h 2389441"/>
                <a:gd name="connsiteX6" fmla="*/ 4941245 w 5286552"/>
                <a:gd name="connsiteY6" fmla="*/ 44430 h 238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6552" h="2389441">
                  <a:moveTo>
                    <a:pt x="4941245" y="44430"/>
                  </a:moveTo>
                  <a:cubicBezTo>
                    <a:pt x="5144167" y="130259"/>
                    <a:pt x="5286552" y="331191"/>
                    <a:pt x="5286552" y="565378"/>
                  </a:cubicBezTo>
                  <a:lnTo>
                    <a:pt x="5286552" y="1288469"/>
                  </a:lnTo>
                  <a:lnTo>
                    <a:pt x="4730427" y="2389441"/>
                  </a:lnTo>
                  <a:lnTo>
                    <a:pt x="0" y="0"/>
                  </a:lnTo>
                  <a:lnTo>
                    <a:pt x="4721174" y="0"/>
                  </a:lnTo>
                  <a:cubicBezTo>
                    <a:pt x="4799236" y="0"/>
                    <a:pt x="4873604" y="15821"/>
                    <a:pt x="4941245" y="4443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p:cNvSpPr/>
            <p:nvPr/>
          </p:nvSpPr>
          <p:spPr>
            <a:xfrm rot="19992040">
              <a:off x="7594501" y="5680442"/>
              <a:ext cx="4704048" cy="2180597"/>
            </a:xfrm>
            <a:custGeom>
              <a:avLst/>
              <a:gdLst>
                <a:gd name="connsiteX0" fmla="*/ 4358741 w 4704048"/>
                <a:gd name="connsiteY0" fmla="*/ 44430 h 2180597"/>
                <a:gd name="connsiteX1" fmla="*/ 4704048 w 4704048"/>
                <a:gd name="connsiteY1" fmla="*/ 565378 h 2180597"/>
                <a:gd name="connsiteX2" fmla="*/ 4704048 w 4704048"/>
                <a:gd name="connsiteY2" fmla="*/ 1414295 h 2180597"/>
                <a:gd name="connsiteX3" fmla="*/ 4316972 w 4704048"/>
                <a:gd name="connsiteY3" fmla="*/ 2180597 h 2180597"/>
                <a:gd name="connsiteX4" fmla="*/ 0 w 4704048"/>
                <a:gd name="connsiteY4" fmla="*/ 0 h 2180597"/>
                <a:gd name="connsiteX5" fmla="*/ 4138670 w 4704048"/>
                <a:gd name="connsiteY5" fmla="*/ 0 h 2180597"/>
                <a:gd name="connsiteX6" fmla="*/ 4358741 w 4704048"/>
                <a:gd name="connsiteY6" fmla="*/ 44430 h 21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4048" h="2180597">
                  <a:moveTo>
                    <a:pt x="4358741" y="44430"/>
                  </a:moveTo>
                  <a:cubicBezTo>
                    <a:pt x="4561663" y="130259"/>
                    <a:pt x="4704048" y="331191"/>
                    <a:pt x="4704048" y="565378"/>
                  </a:cubicBezTo>
                  <a:lnTo>
                    <a:pt x="4704048" y="1414295"/>
                  </a:lnTo>
                  <a:lnTo>
                    <a:pt x="4316972" y="2180597"/>
                  </a:lnTo>
                  <a:lnTo>
                    <a:pt x="0" y="0"/>
                  </a:lnTo>
                  <a:lnTo>
                    <a:pt x="4138670" y="0"/>
                  </a:lnTo>
                  <a:cubicBezTo>
                    <a:pt x="4216732" y="0"/>
                    <a:pt x="4291100" y="15821"/>
                    <a:pt x="4358741" y="44430"/>
                  </a:cubicBezTo>
                  <a:close/>
                </a:path>
              </a:pathLst>
            </a:custGeom>
            <a:gradFill flip="none" rotWithShape="1">
              <a:gsLst>
                <a:gs pos="0">
                  <a:srgbClr val="2F92DB"/>
                </a:gs>
                <a:gs pos="100000">
                  <a:srgbClr val="16538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6B9EEAA-CCD0-43F5-9208-B375981BDC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1F2F97-71B5-47F9-9000-DC2BE7946AC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305" y="365144"/>
            <a:ext cx="2629022" cy="581213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39" y="365144"/>
            <a:ext cx="7734659" cy="581213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6B9EEAA-CCD0-43F5-9208-B375981BDC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1F2F97-71B5-47F9-9000-DC2BE7946AC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C6B9EEAA-CCD0-43F5-9208-B375981BDC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1F2F97-71B5-47F9-9000-DC2BE7946ACA}" type="slidenum">
              <a:rPr lang="zh-CN" altLang="en-US" smtClean="0"/>
            </a:fld>
            <a:endParaRPr lang="zh-CN" altLang="en-US"/>
          </a:p>
        </p:txBody>
      </p:sp>
      <p:sp>
        <p:nvSpPr>
          <p:cNvPr id="12" name="任意多边形: 形状 11"/>
          <p:cNvSpPr/>
          <p:nvPr userDrawn="1"/>
        </p:nvSpPr>
        <p:spPr>
          <a:xfrm>
            <a:off x="13" y="0"/>
            <a:ext cx="12191999" cy="576000"/>
          </a:xfrm>
          <a:custGeom>
            <a:avLst/>
            <a:gdLst>
              <a:gd name="connsiteX0" fmla="*/ 8692920 w 12191999"/>
              <a:gd name="connsiteY0" fmla="*/ 0 h 540000"/>
              <a:gd name="connsiteX1" fmla="*/ 12191999 w 12191999"/>
              <a:gd name="connsiteY1" fmla="*/ 0 h 540000"/>
              <a:gd name="connsiteX2" fmla="*/ 12191999 w 12191999"/>
              <a:gd name="connsiteY2" fmla="*/ 540000 h 540000"/>
              <a:gd name="connsiteX3" fmla="*/ 8479856 w 12191999"/>
              <a:gd name="connsiteY3" fmla="*/ 540000 h 540000"/>
              <a:gd name="connsiteX4" fmla="*/ 8355463 w 12191999"/>
              <a:gd name="connsiteY4" fmla="*/ 0 h 540000"/>
              <a:gd name="connsiteX5" fmla="*/ 8506410 w 12191999"/>
              <a:gd name="connsiteY5" fmla="*/ 0 h 540000"/>
              <a:gd name="connsiteX6" fmla="*/ 8293346 w 12191999"/>
              <a:gd name="connsiteY6" fmla="*/ 540000 h 540000"/>
              <a:gd name="connsiteX7" fmla="*/ 8142399 w 12191999"/>
              <a:gd name="connsiteY7" fmla="*/ 540000 h 540000"/>
              <a:gd name="connsiteX8" fmla="*/ 8018006 w 12191999"/>
              <a:gd name="connsiteY8" fmla="*/ 0 h 540000"/>
              <a:gd name="connsiteX9" fmla="*/ 8168954 w 12191999"/>
              <a:gd name="connsiteY9" fmla="*/ 0 h 540000"/>
              <a:gd name="connsiteX10" fmla="*/ 7955889 w 12191999"/>
              <a:gd name="connsiteY10" fmla="*/ 540000 h 540000"/>
              <a:gd name="connsiteX11" fmla="*/ 7804942 w 12191999"/>
              <a:gd name="connsiteY11" fmla="*/ 540000 h 540000"/>
              <a:gd name="connsiteX12" fmla="*/ 0 w 12191999"/>
              <a:gd name="connsiteY12" fmla="*/ 0 h 540000"/>
              <a:gd name="connsiteX13" fmla="*/ 7831496 w 12191999"/>
              <a:gd name="connsiteY13" fmla="*/ 0 h 540000"/>
              <a:gd name="connsiteX14" fmla="*/ 7618432 w 12191999"/>
              <a:gd name="connsiteY14" fmla="*/ 540000 h 540000"/>
              <a:gd name="connsiteX15" fmla="*/ 0 w 12191999"/>
              <a:gd name="connsiteY15" fmla="*/ 54000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540000">
                <a:moveTo>
                  <a:pt x="8692920" y="0"/>
                </a:moveTo>
                <a:lnTo>
                  <a:pt x="12191999" y="0"/>
                </a:lnTo>
                <a:lnTo>
                  <a:pt x="12191999" y="540000"/>
                </a:lnTo>
                <a:lnTo>
                  <a:pt x="8479856" y="540000"/>
                </a:lnTo>
                <a:close/>
                <a:moveTo>
                  <a:pt x="8355463" y="0"/>
                </a:moveTo>
                <a:lnTo>
                  <a:pt x="8506410" y="0"/>
                </a:lnTo>
                <a:lnTo>
                  <a:pt x="8293346" y="540000"/>
                </a:lnTo>
                <a:lnTo>
                  <a:pt x="8142399" y="540000"/>
                </a:lnTo>
                <a:close/>
                <a:moveTo>
                  <a:pt x="8018006" y="0"/>
                </a:moveTo>
                <a:lnTo>
                  <a:pt x="8168954" y="0"/>
                </a:lnTo>
                <a:lnTo>
                  <a:pt x="7955889" y="540000"/>
                </a:lnTo>
                <a:lnTo>
                  <a:pt x="7804942" y="540000"/>
                </a:lnTo>
                <a:close/>
                <a:moveTo>
                  <a:pt x="0" y="0"/>
                </a:moveTo>
                <a:lnTo>
                  <a:pt x="7831496" y="0"/>
                </a:lnTo>
                <a:lnTo>
                  <a:pt x="7618432" y="540000"/>
                </a:lnTo>
                <a:lnTo>
                  <a:pt x="0" y="540000"/>
                </a:lnTo>
                <a:close/>
              </a:path>
            </a:pathLst>
          </a:custGeom>
          <a:gradFill flip="none" rotWithShape="1">
            <a:gsLst>
              <a:gs pos="0">
                <a:srgbClr val="2F92DB"/>
              </a:gs>
              <a:gs pos="100000">
                <a:srgbClr val="16538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zh-CN" altLang="en-US" sz="2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pic>
        <p:nvPicPr>
          <p:cNvPr id="4" name="图片 3"/>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b="-36"/>
          <a:stretch>
            <a:fillRect/>
          </a:stretch>
        </p:blipFill>
        <p:spPr>
          <a:xfrm>
            <a:off x="4989408" y="-3387"/>
            <a:ext cx="7202593" cy="6864773"/>
          </a:xfrm>
          <a:prstGeom prst="rect">
            <a:avLst/>
          </a:prstGeom>
        </p:spPr>
      </p:pic>
      <p:sp>
        <p:nvSpPr>
          <p:cNvPr id="9" name="任意多边形: 形状 18"/>
          <p:cNvSpPr/>
          <p:nvPr userDrawn="1">
            <p:custDataLst>
              <p:tags r:id="rId4"/>
            </p:custDataLst>
          </p:nvPr>
        </p:nvSpPr>
        <p:spPr>
          <a:xfrm>
            <a:off x="1" y="0"/>
            <a:ext cx="7912100" cy="68580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userDrawn="1">
            <p:custDataLst>
              <p:tags r:id="rId5"/>
            </p:custDataLst>
          </p:nvPr>
        </p:nvSpPr>
        <p:spPr>
          <a:xfrm>
            <a:off x="3829051" y="5334000"/>
            <a:ext cx="2794000" cy="1524000"/>
          </a:xfrm>
          <a:prstGeom prst="triangle">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userDrawn="1">
            <p:custDataLst>
              <p:tags r:id="rId6"/>
            </p:custDataLst>
          </p:nvPr>
        </p:nvSpPr>
        <p:spPr>
          <a:xfrm rot="10800000">
            <a:off x="5757863" y="0"/>
            <a:ext cx="2794000" cy="1524000"/>
          </a:xfrm>
          <a:prstGeom prst="triangle">
            <a:avLst>
              <a:gd name="adj" fmla="val 59276"/>
            </a:avLst>
          </a:prstGeom>
          <a:solidFill>
            <a:srgbClr val="F4C96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直角三角形 11"/>
          <p:cNvSpPr/>
          <p:nvPr userDrawn="1">
            <p:custDataLst>
              <p:tags r:id="rId7"/>
            </p:custDataLst>
          </p:nvPr>
        </p:nvSpPr>
        <p:spPr>
          <a:xfrm rot="16200000">
            <a:off x="10333039" y="4999039"/>
            <a:ext cx="1736725" cy="1981200"/>
          </a:xfrm>
          <a:prstGeom prst="rtTriangle">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8"/>
          <a:stretch>
            <a:fillRect/>
          </a:stretch>
        </p:blipFill>
        <p:spPr>
          <a:xfrm>
            <a:off x="9744075" y="1"/>
            <a:ext cx="2447925" cy="2162175"/>
          </a:xfrm>
          <a:prstGeom prst="rect">
            <a:avLst/>
          </a:prstGeom>
          <a:noFill/>
          <a:ln w="9525">
            <a:noFill/>
          </a:ln>
        </p:spPr>
      </p:pic>
      <p:sp>
        <p:nvSpPr>
          <p:cNvPr id="2" name="标题 1"/>
          <p:cNvSpPr>
            <a:spLocks noGrp="1"/>
          </p:cNvSpPr>
          <p:nvPr>
            <p:ph type="ctrTitle"/>
          </p:nvPr>
        </p:nvSpPr>
        <p:spPr>
          <a:xfrm>
            <a:off x="514869" y="2539835"/>
            <a:ext cx="6629401" cy="1136319"/>
          </a:xfrm>
        </p:spPr>
        <p:txBody>
          <a:bodyPr lIns="90000" tIns="46800" rIns="90000" bIns="46800" anchor="b">
            <a:normAutofit/>
          </a:bodyPr>
          <a:lstStyle>
            <a:lvl1pPr algn="l">
              <a:defRPr sz="5400" spc="800" baseline="0">
                <a:solidFill>
                  <a:schemeClr val="bg1"/>
                </a:solidFill>
                <a:latin typeface="Arial" panose="020B0604020202020204" pitchFamily="34" charset="0"/>
                <a:ea typeface="黑体" panose="02010609060101010101" charset="-122"/>
              </a:defRPr>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514869" y="3754863"/>
            <a:ext cx="6629401" cy="950984"/>
          </a:xfrm>
        </p:spPr>
        <p:txBody>
          <a:bodyPr lIns="90000" tIns="46800" rIns="90000" bIns="46800">
            <a:normAutofit/>
          </a:bodyPr>
          <a:lstStyle>
            <a:lvl1pPr marL="0" indent="0" algn="l" eaLnBrk="1" fontAlgn="auto" latinLnBrk="0" hangingPunct="1">
              <a:lnSpc>
                <a:spcPct val="100000"/>
              </a:lnSpc>
              <a:buNone/>
              <a:defRPr sz="2400" u="none" strike="noStrike" kern="1200" cap="none" spc="267" normalizeH="0" baseline="0">
                <a:solidFill>
                  <a:schemeClr val="bg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endParaRPr lang="zh-CN" altLang="en-US" strike="noStrike" noProof="1"/>
          </a:p>
        </p:txBody>
      </p:sp>
      <p:sp>
        <p:nvSpPr>
          <p:cNvPr id="14" name="日期占位符 15"/>
          <p:cNvSpPr>
            <a:spLocks noGrp="1"/>
          </p:cNvSpPr>
          <p:nvPr>
            <p:ph type="dt" sz="half" idx="2"/>
            <p:custDataLst>
              <p:tags r:id="rId9"/>
            </p:custDataLst>
          </p:nvPr>
        </p:nvSpPr>
        <p:spPr>
          <a:xfrm>
            <a:off x="879475" y="6350001"/>
            <a:ext cx="2700339" cy="315913"/>
          </a:xfrm>
          <a:prstGeom prst="rect">
            <a:avLst/>
          </a:prstGeom>
        </p:spPr>
        <p:txBody>
          <a:bodyPr vert="horz" lIns="91440" tIns="45720" rIns="91440" bIns="45720" rtlCol="0" anchor="ctr">
            <a:normAutofit/>
          </a:bodyPr>
          <a:lstStyle>
            <a:lvl1pPr>
              <a:defRPr/>
            </a:lvl1pPr>
          </a:lstStyle>
          <a:p>
            <a:pPr defTabSz="1219200">
              <a:spcBef>
                <a:spcPct val="0"/>
              </a:spcBef>
              <a:spcAft>
                <a:spcPct val="0"/>
              </a:spcAft>
              <a:defRPr/>
            </a:pPr>
            <a:fld id="{760FBDFE-C587-4B4C-A407-44438C67B59E}" type="datetimeFigureOut">
              <a:rPr lang="zh-CN" altLang="en-US" sz="1600" noProof="1" smtClean="0"/>
            </a:fld>
            <a:endParaRPr lang="zh-CN" altLang="en-US" sz="1600" noProof="1"/>
          </a:p>
        </p:txBody>
      </p:sp>
      <p:sp>
        <p:nvSpPr>
          <p:cNvPr id="15" name="页脚占位符 16"/>
          <p:cNvSpPr>
            <a:spLocks noGrp="1"/>
          </p:cNvSpPr>
          <p:nvPr>
            <p:ph type="ftr" sz="quarter" idx="3"/>
            <p:custDataLst>
              <p:tags r:id="rId10"/>
            </p:custDataLst>
          </p:nvPr>
        </p:nvSpPr>
        <p:spPr>
          <a:xfrm>
            <a:off x="4116389" y="6350001"/>
            <a:ext cx="3959225" cy="315913"/>
          </a:xfrm>
          <a:prstGeom prst="rect">
            <a:avLst/>
          </a:prstGeom>
        </p:spPr>
        <p:txBody>
          <a:bodyPr vert="horz" lIns="91440" tIns="45720" rIns="91440" bIns="45720" rtlCol="0" anchor="ctr">
            <a:normAutofit/>
          </a:bodyPr>
          <a:lstStyle>
            <a:lvl1pPr>
              <a:defRPr>
                <a:ea typeface="微软雅黑" panose="020B0503020204020204" charset="-122"/>
              </a:defRPr>
            </a:lvl1pPr>
          </a:lstStyle>
          <a:p>
            <a:pPr defTabSz="1219200">
              <a:spcBef>
                <a:spcPct val="0"/>
              </a:spcBef>
              <a:spcAft>
                <a:spcPct val="0"/>
              </a:spcAft>
              <a:defRPr/>
            </a:pPr>
            <a:endParaRPr lang="zh-CN" altLang="en-US" sz="1600" noProof="1">
              <a:latin typeface="Arial" panose="020B0604020202020204" pitchFamily="34" charset="0"/>
            </a:endParaRPr>
          </a:p>
        </p:txBody>
      </p:sp>
      <p:sp>
        <p:nvSpPr>
          <p:cNvPr id="16" name="灯片编号占位符 17"/>
          <p:cNvSpPr>
            <a:spLocks noGrp="1"/>
          </p:cNvSpPr>
          <p:nvPr>
            <p:ph type="sldNum" sz="quarter" idx="4"/>
            <p:custDataLst>
              <p:tags r:id="rId11"/>
            </p:custDataLst>
          </p:nvPr>
        </p:nvSpPr>
        <p:spPr>
          <a:xfrm>
            <a:off x="8610600" y="6350001"/>
            <a:ext cx="2700339" cy="315913"/>
          </a:xfrm>
          <a:prstGeom prst="rect">
            <a:avLst/>
          </a:prstGeom>
        </p:spPr>
        <p:txBody>
          <a:bodyPr vert="horz" lIns="91440" tIns="45720" rIns="91440" bIns="45720" rtlCol="0" anchor="ctr">
            <a:normAutofit/>
          </a:bodyPr>
          <a:lstStyle>
            <a:lvl1pPr>
              <a:defRPr/>
            </a:lvl1pPr>
          </a:lstStyle>
          <a:p>
            <a:pPr defTabSz="1219200">
              <a:spcBef>
                <a:spcPct val="0"/>
              </a:spcBef>
              <a:spcAft>
                <a:spcPct val="0"/>
              </a:spcAft>
              <a:defRPr/>
            </a:pPr>
            <a:fld id="{A7EB443D-81D1-48D3-991A-CBDD32BCEDA7}" type="slidenum">
              <a:rPr lang="zh-CN" altLang="en-US" sz="1600" noProof="1" smtClean="0"/>
            </a:fld>
            <a:endParaRPr lang="zh-CN" altLang="en-US" sz="1600"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末尾幻灯片">
    <p:bg>
      <p:bgPr>
        <a:solidFill>
          <a:schemeClr val="bg2"/>
        </a:solidFill>
        <a:effectLst/>
      </p:bgPr>
    </p:bg>
    <p:spTree>
      <p:nvGrpSpPr>
        <p:cNvPr id="1" name=""/>
        <p:cNvGrpSpPr/>
        <p:nvPr/>
      </p:nvGrpSpPr>
      <p:grpSpPr>
        <a:xfrm>
          <a:off x="0" y="0"/>
          <a:ext cx="0" cy="0"/>
          <a:chOff x="0" y="0"/>
          <a:chExt cx="0" cy="0"/>
        </a:xfrm>
      </p:grpSpPr>
      <p:pic>
        <p:nvPicPr>
          <p:cNvPr id="13315" name="图片 13"/>
          <p:cNvPicPr>
            <a:picLocks noChangeAspect="1"/>
          </p:cNvPicPr>
          <p:nvPr>
            <p:custDataLst>
              <p:tags r:id="rId2"/>
            </p:custDataLst>
          </p:nvPr>
        </p:nvPicPr>
        <p:blipFill>
          <a:blip r:embed="rId3"/>
          <a:stretch>
            <a:fillRect/>
          </a:stretch>
        </p:blipFill>
        <p:spPr>
          <a:xfrm>
            <a:off x="0" y="0"/>
            <a:ext cx="10007600" cy="6858000"/>
          </a:xfrm>
          <a:prstGeom prst="rect">
            <a:avLst/>
          </a:prstGeom>
          <a:noFill/>
          <a:ln w="9525">
            <a:noFill/>
          </a:ln>
        </p:spPr>
      </p:pic>
      <p:sp>
        <p:nvSpPr>
          <p:cNvPr id="9" name="任意多边形: 形状 11"/>
          <p:cNvSpPr/>
          <p:nvPr>
            <p:custDataLst>
              <p:tags r:id="rId4"/>
            </p:custDataLst>
          </p:nvPr>
        </p:nvSpPr>
        <p:spPr>
          <a:xfrm flipH="1">
            <a:off x="4279901" y="0"/>
            <a:ext cx="7912100" cy="68580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cxnSp>
        <p:nvCxnSpPr>
          <p:cNvPr id="10" name="直接连接符 9"/>
          <p:cNvCxnSpPr/>
          <p:nvPr>
            <p:custDataLst>
              <p:tags r:id="rId5"/>
            </p:custDataLst>
          </p:nvPr>
        </p:nvCxnSpPr>
        <p:spPr>
          <a:xfrm>
            <a:off x="6211889" y="3773488"/>
            <a:ext cx="128111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等腰三角形 10"/>
          <p:cNvSpPr/>
          <p:nvPr>
            <p:custDataLst>
              <p:tags r:id="rId6"/>
            </p:custDataLst>
          </p:nvPr>
        </p:nvSpPr>
        <p:spPr>
          <a:xfrm>
            <a:off x="3829051" y="5334000"/>
            <a:ext cx="2794000" cy="1524000"/>
          </a:xfrm>
          <a:prstGeom prst="triangle">
            <a:avLst>
              <a:gd name="adj" fmla="val 59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等腰三角形 11"/>
          <p:cNvSpPr/>
          <p:nvPr>
            <p:custDataLst>
              <p:tags r:id="rId7"/>
            </p:custDataLst>
          </p:nvPr>
        </p:nvSpPr>
        <p:spPr>
          <a:xfrm rot="10800000">
            <a:off x="5757863" y="0"/>
            <a:ext cx="2794000" cy="1524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6096000" y="2336633"/>
            <a:ext cx="5906611" cy="1315747"/>
          </a:xfrm>
        </p:spPr>
        <p:txBody>
          <a:bodyPr lIns="90000" tIns="46800" rIns="90000" bIns="46800" rtlCol="0" anchor="b">
            <a:noAutofit/>
          </a:bodyPr>
          <a:lstStyle>
            <a:lvl1pPr marL="0" marR="0" algn="l" defTabSz="1219200" rtl="0" eaLnBrk="1" fontAlgn="auto" latinLnBrk="0" hangingPunct="1">
              <a:lnSpc>
                <a:spcPct val="100000"/>
              </a:lnSpc>
              <a:buNone/>
              <a:defRPr kumimoji="0" lang="zh-CN" altLang="en-US" sz="4800" b="1" i="0" u="none" strike="noStrike" kern="1200" cap="none" spc="800" normalizeH="0" baseline="0" noProof="1" dirty="0">
                <a:solidFill>
                  <a:schemeClr val="bg1"/>
                </a:solidFill>
                <a:uFillTx/>
                <a:latin typeface="Arial" panose="020B0604020202020204" pitchFamily="34" charset="0"/>
                <a:ea typeface="黑体" panose="02010609060101010101" charset="-122"/>
                <a:cs typeface="+mj-cs"/>
                <a:sym typeface="+mn-ea"/>
              </a:defRPr>
            </a:lvl1pPr>
          </a:lstStyle>
          <a:p>
            <a:pPr lvl="0" fontAlgn="auto"/>
            <a:r>
              <a:rPr lang="zh-CN" altLang="en-US" strike="noStrike" noProof="1">
                <a:sym typeface="+mn-ea"/>
              </a:rPr>
              <a:t>单击此处编辑母版标题样式</a:t>
            </a:r>
            <a:endParaRPr strike="noStrike" noProof="1">
              <a:sym typeface="+mn-ea"/>
            </a:endParaRPr>
          </a:p>
        </p:txBody>
      </p:sp>
      <p:sp>
        <p:nvSpPr>
          <p:cNvPr id="16" name="文本占位符 15"/>
          <p:cNvSpPr>
            <a:spLocks noGrp="1"/>
          </p:cNvSpPr>
          <p:nvPr>
            <p:ph type="body" sz="quarter" idx="13"/>
          </p:nvPr>
        </p:nvSpPr>
        <p:spPr>
          <a:xfrm>
            <a:off x="6095999" y="3860633"/>
            <a:ext cx="5906611" cy="928459"/>
          </a:xfrm>
        </p:spPr>
        <p:txBody>
          <a:bodyPr>
            <a:normAutofit/>
          </a:bodyPr>
          <a:lstStyle>
            <a:lvl1pPr marL="0" indent="0">
              <a:buNone/>
              <a:defRPr sz="2400" baseline="0">
                <a:solidFill>
                  <a:schemeClr val="bg1"/>
                </a:solidFill>
              </a:defRPr>
            </a:lvl1pPr>
          </a:lstStyle>
          <a:p>
            <a:pPr lvl="0" fontAlgn="base"/>
            <a:r>
              <a:rPr lang="zh-CN" altLang="en-US" strike="noStrike" noProof="1"/>
              <a:t>单击此处编辑母版文本样式</a:t>
            </a:r>
            <a:endParaRPr lang="zh-CN" altLang="en-US" strike="noStrike" noProof="1"/>
          </a:p>
        </p:txBody>
      </p:sp>
      <p:sp>
        <p:nvSpPr>
          <p:cNvPr id="13" name="日期占位符 2"/>
          <p:cNvSpPr>
            <a:spLocks noGrp="1"/>
          </p:cNvSpPr>
          <p:nvPr>
            <p:ph type="dt" sz="half" idx="2"/>
            <p:custDataLst>
              <p:tags r:id="rId8"/>
            </p:custDataLst>
          </p:nvPr>
        </p:nvSpPr>
        <p:spPr>
          <a:xfrm>
            <a:off x="879475" y="6350001"/>
            <a:ext cx="2700339" cy="315913"/>
          </a:xfrm>
          <a:prstGeom prst="rect">
            <a:avLst/>
          </a:prstGeom>
        </p:spPr>
        <p:txBody>
          <a:bodyPr vert="horz" lIns="91440" tIns="45720" rIns="91440" bIns="45720" rtlCol="0" anchor="ctr">
            <a:normAutofit/>
          </a:bodyPr>
          <a:lstStyle>
            <a:lvl1pPr>
              <a:defRPr/>
            </a:lvl1pPr>
          </a:lstStyle>
          <a:p>
            <a:pPr defTabSz="1219200">
              <a:spcBef>
                <a:spcPct val="0"/>
              </a:spcBef>
              <a:spcAft>
                <a:spcPct val="0"/>
              </a:spcAft>
              <a:defRPr/>
            </a:pPr>
            <a:fld id="{760FBDFE-C587-4B4C-A407-44438C67B59E}" type="datetimeFigureOut">
              <a:rPr lang="zh-CN" altLang="en-US" sz="1600" noProof="1" smtClean="0"/>
            </a:fld>
            <a:endParaRPr lang="zh-CN" altLang="en-US" sz="1600" noProof="1"/>
          </a:p>
        </p:txBody>
      </p:sp>
      <p:sp>
        <p:nvSpPr>
          <p:cNvPr id="14" name="页脚占位符 3"/>
          <p:cNvSpPr>
            <a:spLocks noGrp="1"/>
          </p:cNvSpPr>
          <p:nvPr>
            <p:ph type="ftr" sz="quarter" idx="3"/>
            <p:custDataLst>
              <p:tags r:id="rId9"/>
            </p:custDataLst>
          </p:nvPr>
        </p:nvSpPr>
        <p:spPr>
          <a:xfrm>
            <a:off x="4116389" y="6350001"/>
            <a:ext cx="3959225" cy="315913"/>
          </a:xfrm>
          <a:prstGeom prst="rect">
            <a:avLst/>
          </a:prstGeom>
        </p:spPr>
        <p:txBody>
          <a:bodyPr vert="horz" lIns="91440" tIns="45720" rIns="91440" bIns="45720" rtlCol="0" anchor="ctr">
            <a:normAutofit/>
          </a:bodyPr>
          <a:lstStyle>
            <a:lvl1pPr>
              <a:defRPr>
                <a:ea typeface="微软雅黑" panose="020B0503020204020204" charset="-122"/>
              </a:defRPr>
            </a:lvl1pPr>
          </a:lstStyle>
          <a:p>
            <a:pPr defTabSz="1219200">
              <a:spcBef>
                <a:spcPct val="0"/>
              </a:spcBef>
              <a:spcAft>
                <a:spcPct val="0"/>
              </a:spcAft>
              <a:defRPr/>
            </a:pPr>
            <a:endParaRPr lang="zh-CN" altLang="en-US" sz="1600" noProof="1">
              <a:latin typeface="Arial" panose="020B0604020202020204" pitchFamily="34" charset="0"/>
            </a:endParaRPr>
          </a:p>
        </p:txBody>
      </p:sp>
      <p:sp>
        <p:nvSpPr>
          <p:cNvPr id="15" name="灯片编号占位符 4"/>
          <p:cNvSpPr>
            <a:spLocks noGrp="1"/>
          </p:cNvSpPr>
          <p:nvPr>
            <p:ph type="sldNum" sz="quarter" idx="4"/>
            <p:custDataLst>
              <p:tags r:id="rId10"/>
            </p:custDataLst>
          </p:nvPr>
        </p:nvSpPr>
        <p:spPr>
          <a:xfrm>
            <a:off x="8610600" y="6350001"/>
            <a:ext cx="2700339" cy="315913"/>
          </a:xfrm>
          <a:prstGeom prst="rect">
            <a:avLst/>
          </a:prstGeom>
        </p:spPr>
        <p:txBody>
          <a:bodyPr vert="horz" lIns="91440" tIns="45720" rIns="91440" bIns="45720" rtlCol="0" anchor="ctr">
            <a:normAutofit/>
          </a:bodyPr>
          <a:lstStyle>
            <a:lvl1pPr>
              <a:defRPr/>
            </a:lvl1pPr>
          </a:lstStyle>
          <a:p>
            <a:pPr defTabSz="1219200">
              <a:spcBef>
                <a:spcPct val="0"/>
              </a:spcBef>
              <a:spcAft>
                <a:spcPct val="0"/>
              </a:spcAft>
              <a:defRPr/>
            </a:pPr>
            <a:fld id="{0A9B9D87-942B-4202-9849-B2EC8A45B679}" type="slidenum">
              <a:rPr lang="zh-CN" altLang="en-US" sz="1600" noProof="1" smtClean="0"/>
            </a:fld>
            <a:endParaRPr lang="zh-CN" altLang="en-US" sz="1600"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2" cstate="email"/>
          <a:srcRect/>
          <a:stretch>
            <a:fillRect/>
          </a:stretch>
        </p:blipFill>
        <p:spPr>
          <a:xfrm>
            <a:off x="1" y="-1"/>
            <a:ext cx="12192566" cy="6858354"/>
          </a:xfrm>
          <a:prstGeom prst="rect">
            <a:avLst/>
          </a:prstGeom>
        </p:spPr>
      </p:pic>
      <p:sp>
        <p:nvSpPr>
          <p:cNvPr id="4" name="日期占位符 3"/>
          <p:cNvSpPr>
            <a:spLocks noGrp="1"/>
          </p:cNvSpPr>
          <p:nvPr>
            <p:ph type="dt" sz="half" idx="10"/>
          </p:nvPr>
        </p:nvSpPr>
        <p:spPr/>
        <p:txBody>
          <a:bodyPr/>
          <a:lstStyle/>
          <a:p>
            <a:fld id="{C6B9EEAA-CCD0-43F5-9208-B375981BDC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1F2F97-71B5-47F9-9000-DC2BE7946ACA}" type="slidenum">
              <a:rPr lang="zh-CN" altLang="en-US" smtClean="0"/>
            </a:fld>
            <a:endParaRPr lang="zh-CN" altLang="en-US"/>
          </a:p>
        </p:txBody>
      </p:sp>
      <p:sp>
        <p:nvSpPr>
          <p:cNvPr id="8" name="任意多边形: 形状 7"/>
          <p:cNvSpPr/>
          <p:nvPr userDrawn="1"/>
        </p:nvSpPr>
        <p:spPr>
          <a:xfrm rot="20127232">
            <a:off x="-1091665" y="-810210"/>
            <a:ext cx="7480323" cy="8981988"/>
          </a:xfrm>
          <a:custGeom>
            <a:avLst/>
            <a:gdLst>
              <a:gd name="connsiteX0" fmla="*/ 2858042 w 7479976"/>
              <a:gd name="connsiteY0" fmla="*/ 0 h 8981526"/>
              <a:gd name="connsiteX1" fmla="*/ 7479976 w 7479976"/>
              <a:gd name="connsiteY1" fmla="*/ 2110833 h 8981526"/>
              <a:gd name="connsiteX2" fmla="*/ 7479976 w 7479976"/>
              <a:gd name="connsiteY2" fmla="*/ 8440350 h 8981526"/>
              <a:gd name="connsiteX3" fmla="*/ 6938800 w 7479976"/>
              <a:gd name="connsiteY3" fmla="*/ 8981526 h 8981526"/>
              <a:gd name="connsiteX4" fmla="*/ 5963410 w 7479976"/>
              <a:gd name="connsiteY4" fmla="*/ 8981526 h 8981526"/>
              <a:gd name="connsiteX5" fmla="*/ 0 w 7479976"/>
              <a:gd name="connsiteY5" fmla="*/ 6258043 h 898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9976" h="8981526">
                <a:moveTo>
                  <a:pt x="2858042" y="0"/>
                </a:moveTo>
                <a:lnTo>
                  <a:pt x="7479976" y="2110833"/>
                </a:lnTo>
                <a:lnTo>
                  <a:pt x="7479976" y="8440350"/>
                </a:lnTo>
                <a:cubicBezTo>
                  <a:pt x="7479976" y="8739233"/>
                  <a:pt x="7237683" y="8981526"/>
                  <a:pt x="6938800" y="8981526"/>
                </a:cubicBezTo>
                <a:lnTo>
                  <a:pt x="5963410" y="8981526"/>
                </a:lnTo>
                <a:lnTo>
                  <a:pt x="0" y="6258043"/>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任意多边形: 形状 8"/>
          <p:cNvSpPr/>
          <p:nvPr userDrawn="1"/>
        </p:nvSpPr>
        <p:spPr>
          <a:xfrm rot="20127232">
            <a:off x="-1115268" y="-720081"/>
            <a:ext cx="7279871" cy="8715261"/>
          </a:xfrm>
          <a:custGeom>
            <a:avLst/>
            <a:gdLst>
              <a:gd name="connsiteX0" fmla="*/ 2854423 w 7279533"/>
              <a:gd name="connsiteY0" fmla="*/ 0 h 8714812"/>
              <a:gd name="connsiteX1" fmla="*/ 7279533 w 7279533"/>
              <a:gd name="connsiteY1" fmla="*/ 2020944 h 8714812"/>
              <a:gd name="connsiteX2" fmla="*/ 7279533 w 7279533"/>
              <a:gd name="connsiteY2" fmla="*/ 8173636 h 8714812"/>
              <a:gd name="connsiteX3" fmla="*/ 6738357 w 7279533"/>
              <a:gd name="connsiteY3" fmla="*/ 8714812 h 8714812"/>
              <a:gd name="connsiteX4" fmla="*/ 5396759 w 7279533"/>
              <a:gd name="connsiteY4" fmla="*/ 8714812 h 8714812"/>
              <a:gd name="connsiteX5" fmla="*/ 0 w 7279533"/>
              <a:gd name="connsiteY5" fmla="*/ 6250118 h 871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533" h="8714812">
                <a:moveTo>
                  <a:pt x="2854423" y="0"/>
                </a:moveTo>
                <a:lnTo>
                  <a:pt x="7279533" y="2020944"/>
                </a:lnTo>
                <a:lnTo>
                  <a:pt x="7279533" y="8173636"/>
                </a:lnTo>
                <a:cubicBezTo>
                  <a:pt x="7279533" y="8472519"/>
                  <a:pt x="7037240" y="8714812"/>
                  <a:pt x="6738357" y="8714812"/>
                </a:cubicBezTo>
                <a:lnTo>
                  <a:pt x="5396759" y="8714812"/>
                </a:lnTo>
                <a:lnTo>
                  <a:pt x="0" y="6250118"/>
                </a:lnTo>
                <a:close/>
              </a:path>
            </a:pathLst>
          </a:custGeom>
          <a:gradFill>
            <a:gsLst>
              <a:gs pos="0">
                <a:srgbClr val="2F92DB"/>
              </a:gs>
              <a:gs pos="100000">
                <a:srgbClr val="16538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userDrawn="1"/>
        </p:nvSpPr>
        <p:spPr>
          <a:xfrm rot="14592040">
            <a:off x="9606422" y="1073350"/>
            <a:ext cx="4910796" cy="2187602"/>
          </a:xfrm>
          <a:custGeom>
            <a:avLst/>
            <a:gdLst>
              <a:gd name="connsiteX0" fmla="*/ 4330618 w 4910568"/>
              <a:gd name="connsiteY0" fmla="*/ 2187489 h 2187489"/>
              <a:gd name="connsiteX1" fmla="*/ 0 w 4910568"/>
              <a:gd name="connsiteY1" fmla="*/ 0 h 2187489"/>
              <a:gd name="connsiteX2" fmla="*/ 4345190 w 4910568"/>
              <a:gd name="connsiteY2" fmla="*/ 1 h 2187489"/>
              <a:gd name="connsiteX3" fmla="*/ 4565261 w 4910568"/>
              <a:gd name="connsiteY3" fmla="*/ 44431 h 2187489"/>
              <a:gd name="connsiteX4" fmla="*/ 4910568 w 4910568"/>
              <a:gd name="connsiteY4" fmla="*/ 565379 h 2187489"/>
              <a:gd name="connsiteX5" fmla="*/ 4910568 w 4910568"/>
              <a:gd name="connsiteY5" fmla="*/ 1039349 h 218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0568" h="2187489">
                <a:moveTo>
                  <a:pt x="4330618" y="2187489"/>
                </a:moveTo>
                <a:lnTo>
                  <a:pt x="0" y="0"/>
                </a:lnTo>
                <a:lnTo>
                  <a:pt x="4345190" y="1"/>
                </a:lnTo>
                <a:cubicBezTo>
                  <a:pt x="4423252" y="1"/>
                  <a:pt x="4497620" y="15822"/>
                  <a:pt x="4565261" y="44431"/>
                </a:cubicBezTo>
                <a:cubicBezTo>
                  <a:pt x="4768183" y="130260"/>
                  <a:pt x="4910568" y="331192"/>
                  <a:pt x="4910568" y="565379"/>
                </a:cubicBezTo>
                <a:lnTo>
                  <a:pt x="4910568" y="1039349"/>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userDrawn="1"/>
        </p:nvSpPr>
        <p:spPr>
          <a:xfrm rot="14592040">
            <a:off x="9935797" y="1021612"/>
            <a:ext cx="4328267" cy="1978747"/>
          </a:xfrm>
          <a:custGeom>
            <a:avLst/>
            <a:gdLst>
              <a:gd name="connsiteX0" fmla="*/ 4328066 w 4328066"/>
              <a:gd name="connsiteY0" fmla="*/ 1165174 h 1978645"/>
              <a:gd name="connsiteX1" fmla="*/ 3917164 w 4328066"/>
              <a:gd name="connsiteY1" fmla="*/ 1978645 h 1978645"/>
              <a:gd name="connsiteX2" fmla="*/ 0 w 4328066"/>
              <a:gd name="connsiteY2" fmla="*/ 0 h 1978645"/>
              <a:gd name="connsiteX3" fmla="*/ 3762688 w 4328066"/>
              <a:gd name="connsiteY3" fmla="*/ 0 h 1978645"/>
              <a:gd name="connsiteX4" fmla="*/ 3982759 w 4328066"/>
              <a:gd name="connsiteY4" fmla="*/ 44430 h 1978645"/>
              <a:gd name="connsiteX5" fmla="*/ 4328066 w 4328066"/>
              <a:gd name="connsiteY5" fmla="*/ 565378 h 19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8066" h="1978645">
                <a:moveTo>
                  <a:pt x="4328066" y="1165174"/>
                </a:moveTo>
                <a:lnTo>
                  <a:pt x="3917164" y="1978645"/>
                </a:lnTo>
                <a:lnTo>
                  <a:pt x="0" y="0"/>
                </a:lnTo>
                <a:lnTo>
                  <a:pt x="3762688" y="0"/>
                </a:lnTo>
                <a:cubicBezTo>
                  <a:pt x="3840750" y="0"/>
                  <a:pt x="3915118" y="15821"/>
                  <a:pt x="3982759" y="44430"/>
                </a:cubicBezTo>
                <a:cubicBezTo>
                  <a:pt x="4185681" y="130259"/>
                  <a:pt x="4328066" y="331191"/>
                  <a:pt x="4328066" y="565378"/>
                </a:cubicBezTo>
                <a:close/>
              </a:path>
            </a:pathLst>
          </a:custGeom>
          <a:gradFill>
            <a:gsLst>
              <a:gs pos="0">
                <a:srgbClr val="2F92DB"/>
              </a:gs>
              <a:gs pos="100000">
                <a:srgbClr val="16538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1_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C6B9EEAA-CCD0-43F5-9208-B375981BDC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1F2F97-71B5-47F9-9000-DC2BE7946ACA}" type="slidenum">
              <a:rPr lang="zh-CN" altLang="en-US" smtClean="0"/>
            </a:fld>
            <a:endParaRPr lang="zh-CN" altLang="en-US"/>
          </a:p>
        </p:txBody>
      </p:sp>
      <p:sp>
        <p:nvSpPr>
          <p:cNvPr id="8" name="任意多边形: 形状 7"/>
          <p:cNvSpPr/>
          <p:nvPr userDrawn="1"/>
        </p:nvSpPr>
        <p:spPr>
          <a:xfrm rot="20127232">
            <a:off x="-1117082" y="-603973"/>
            <a:ext cx="6577165" cy="8569515"/>
          </a:xfrm>
          <a:custGeom>
            <a:avLst/>
            <a:gdLst>
              <a:gd name="connsiteX0" fmla="*/ 2858042 w 6576860"/>
              <a:gd name="connsiteY0" fmla="*/ 0 h 8569074"/>
              <a:gd name="connsiteX1" fmla="*/ 6576860 w 6576860"/>
              <a:gd name="connsiteY1" fmla="*/ 1698381 h 8569074"/>
              <a:gd name="connsiteX2" fmla="*/ 6576860 w 6576860"/>
              <a:gd name="connsiteY2" fmla="*/ 8027898 h 8569074"/>
              <a:gd name="connsiteX3" fmla="*/ 6035684 w 6576860"/>
              <a:gd name="connsiteY3" fmla="*/ 8569074 h 8569074"/>
              <a:gd name="connsiteX4" fmla="*/ 5060294 w 6576860"/>
              <a:gd name="connsiteY4" fmla="*/ 8569074 h 8569074"/>
              <a:gd name="connsiteX5" fmla="*/ 0 w 6576860"/>
              <a:gd name="connsiteY5" fmla="*/ 6258043 h 856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6860" h="8569074">
                <a:moveTo>
                  <a:pt x="2858042" y="0"/>
                </a:moveTo>
                <a:lnTo>
                  <a:pt x="6576860" y="1698381"/>
                </a:lnTo>
                <a:lnTo>
                  <a:pt x="6576860" y="8027898"/>
                </a:lnTo>
                <a:cubicBezTo>
                  <a:pt x="6576860" y="8326781"/>
                  <a:pt x="6334567" y="8569074"/>
                  <a:pt x="6035684" y="8569074"/>
                </a:cubicBezTo>
                <a:lnTo>
                  <a:pt x="5060294" y="8569074"/>
                </a:lnTo>
                <a:lnTo>
                  <a:pt x="0" y="6258043"/>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任意多边形: 形状 8"/>
          <p:cNvSpPr/>
          <p:nvPr userDrawn="1"/>
        </p:nvSpPr>
        <p:spPr>
          <a:xfrm rot="20127232">
            <a:off x="-1159255" y="-517884"/>
            <a:ext cx="6394405" cy="8310867"/>
          </a:xfrm>
          <a:custGeom>
            <a:avLst/>
            <a:gdLst>
              <a:gd name="connsiteX0" fmla="*/ 2854423 w 6394108"/>
              <a:gd name="connsiteY0" fmla="*/ 0 h 8310439"/>
              <a:gd name="connsiteX1" fmla="*/ 6394108 w 6394108"/>
              <a:gd name="connsiteY1" fmla="*/ 1616571 h 8310439"/>
              <a:gd name="connsiteX2" fmla="*/ 6394108 w 6394108"/>
              <a:gd name="connsiteY2" fmla="*/ 7769263 h 8310439"/>
              <a:gd name="connsiteX3" fmla="*/ 5852932 w 6394108"/>
              <a:gd name="connsiteY3" fmla="*/ 8310439 h 8310439"/>
              <a:gd name="connsiteX4" fmla="*/ 4511334 w 6394108"/>
              <a:gd name="connsiteY4" fmla="*/ 8310439 h 8310439"/>
              <a:gd name="connsiteX5" fmla="*/ 0 w 6394108"/>
              <a:gd name="connsiteY5" fmla="*/ 6250118 h 831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4108" h="8310439">
                <a:moveTo>
                  <a:pt x="2854423" y="0"/>
                </a:moveTo>
                <a:lnTo>
                  <a:pt x="6394108" y="1616571"/>
                </a:lnTo>
                <a:lnTo>
                  <a:pt x="6394108" y="7769263"/>
                </a:lnTo>
                <a:cubicBezTo>
                  <a:pt x="6394108" y="8068146"/>
                  <a:pt x="6151815" y="8310439"/>
                  <a:pt x="5852932" y="8310439"/>
                </a:cubicBezTo>
                <a:lnTo>
                  <a:pt x="4511334" y="8310439"/>
                </a:lnTo>
                <a:lnTo>
                  <a:pt x="0" y="6250118"/>
                </a:lnTo>
                <a:close/>
              </a:path>
            </a:pathLst>
          </a:custGeom>
          <a:gradFill flip="none" rotWithShape="1">
            <a:gsLst>
              <a:gs pos="0">
                <a:srgbClr val="2F92DB"/>
              </a:gs>
              <a:gs pos="100000">
                <a:srgbClr val="16538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userDrawn="1"/>
        </p:nvSpPr>
        <p:spPr>
          <a:xfrm rot="14592040">
            <a:off x="9606422" y="1073350"/>
            <a:ext cx="4910796" cy="2187602"/>
          </a:xfrm>
          <a:custGeom>
            <a:avLst/>
            <a:gdLst>
              <a:gd name="connsiteX0" fmla="*/ 4330618 w 4910568"/>
              <a:gd name="connsiteY0" fmla="*/ 2187489 h 2187489"/>
              <a:gd name="connsiteX1" fmla="*/ 0 w 4910568"/>
              <a:gd name="connsiteY1" fmla="*/ 0 h 2187489"/>
              <a:gd name="connsiteX2" fmla="*/ 4345190 w 4910568"/>
              <a:gd name="connsiteY2" fmla="*/ 1 h 2187489"/>
              <a:gd name="connsiteX3" fmla="*/ 4565261 w 4910568"/>
              <a:gd name="connsiteY3" fmla="*/ 44431 h 2187489"/>
              <a:gd name="connsiteX4" fmla="*/ 4910568 w 4910568"/>
              <a:gd name="connsiteY4" fmla="*/ 565379 h 2187489"/>
              <a:gd name="connsiteX5" fmla="*/ 4910568 w 4910568"/>
              <a:gd name="connsiteY5" fmla="*/ 1039349 h 218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0568" h="2187489">
                <a:moveTo>
                  <a:pt x="4330618" y="2187489"/>
                </a:moveTo>
                <a:lnTo>
                  <a:pt x="0" y="0"/>
                </a:lnTo>
                <a:lnTo>
                  <a:pt x="4345190" y="1"/>
                </a:lnTo>
                <a:cubicBezTo>
                  <a:pt x="4423252" y="1"/>
                  <a:pt x="4497620" y="15822"/>
                  <a:pt x="4565261" y="44431"/>
                </a:cubicBezTo>
                <a:cubicBezTo>
                  <a:pt x="4768183" y="130260"/>
                  <a:pt x="4910568" y="331192"/>
                  <a:pt x="4910568" y="565379"/>
                </a:cubicBezTo>
                <a:lnTo>
                  <a:pt x="4910568" y="1039349"/>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userDrawn="1"/>
        </p:nvSpPr>
        <p:spPr>
          <a:xfrm rot="14592040">
            <a:off x="9935797" y="1021612"/>
            <a:ext cx="4328267" cy="1978747"/>
          </a:xfrm>
          <a:custGeom>
            <a:avLst/>
            <a:gdLst>
              <a:gd name="connsiteX0" fmla="*/ 4328066 w 4328066"/>
              <a:gd name="connsiteY0" fmla="*/ 1165174 h 1978645"/>
              <a:gd name="connsiteX1" fmla="*/ 3917164 w 4328066"/>
              <a:gd name="connsiteY1" fmla="*/ 1978645 h 1978645"/>
              <a:gd name="connsiteX2" fmla="*/ 0 w 4328066"/>
              <a:gd name="connsiteY2" fmla="*/ 0 h 1978645"/>
              <a:gd name="connsiteX3" fmla="*/ 3762688 w 4328066"/>
              <a:gd name="connsiteY3" fmla="*/ 0 h 1978645"/>
              <a:gd name="connsiteX4" fmla="*/ 3982759 w 4328066"/>
              <a:gd name="connsiteY4" fmla="*/ 44430 h 1978645"/>
              <a:gd name="connsiteX5" fmla="*/ 4328066 w 4328066"/>
              <a:gd name="connsiteY5" fmla="*/ 565378 h 19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8066" h="1978645">
                <a:moveTo>
                  <a:pt x="4328066" y="1165174"/>
                </a:moveTo>
                <a:lnTo>
                  <a:pt x="3917164" y="1978645"/>
                </a:lnTo>
                <a:lnTo>
                  <a:pt x="0" y="0"/>
                </a:lnTo>
                <a:lnTo>
                  <a:pt x="3762688" y="0"/>
                </a:lnTo>
                <a:cubicBezTo>
                  <a:pt x="3840750" y="0"/>
                  <a:pt x="3915118" y="15821"/>
                  <a:pt x="3982759" y="44430"/>
                </a:cubicBezTo>
                <a:cubicBezTo>
                  <a:pt x="4185681" y="130259"/>
                  <a:pt x="4328066" y="331191"/>
                  <a:pt x="4328066" y="565378"/>
                </a:cubicBezTo>
                <a:close/>
              </a:path>
            </a:pathLst>
          </a:custGeom>
          <a:gradFill>
            <a:gsLst>
              <a:gs pos="0">
                <a:srgbClr val="2F92DB"/>
              </a:gs>
              <a:gs pos="100000">
                <a:srgbClr val="16538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C6B9EEAA-CCD0-43F5-9208-B375981BDC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1F2F97-71B5-47F9-9000-DC2BE7946ACA}" type="slidenum">
              <a:rPr lang="zh-CN" altLang="en-US" smtClean="0"/>
            </a:fld>
            <a:endParaRPr lang="zh-CN" altLang="en-US"/>
          </a:p>
        </p:txBody>
      </p:sp>
      <p:sp>
        <p:nvSpPr>
          <p:cNvPr id="12" name="任意多边形: 形状 11"/>
          <p:cNvSpPr/>
          <p:nvPr userDrawn="1"/>
        </p:nvSpPr>
        <p:spPr>
          <a:xfrm>
            <a:off x="2" y="0"/>
            <a:ext cx="12192565" cy="576030"/>
          </a:xfrm>
          <a:custGeom>
            <a:avLst/>
            <a:gdLst>
              <a:gd name="connsiteX0" fmla="*/ 8692920 w 12191999"/>
              <a:gd name="connsiteY0" fmla="*/ 0 h 540000"/>
              <a:gd name="connsiteX1" fmla="*/ 12191999 w 12191999"/>
              <a:gd name="connsiteY1" fmla="*/ 0 h 540000"/>
              <a:gd name="connsiteX2" fmla="*/ 12191999 w 12191999"/>
              <a:gd name="connsiteY2" fmla="*/ 540000 h 540000"/>
              <a:gd name="connsiteX3" fmla="*/ 8479856 w 12191999"/>
              <a:gd name="connsiteY3" fmla="*/ 540000 h 540000"/>
              <a:gd name="connsiteX4" fmla="*/ 8355463 w 12191999"/>
              <a:gd name="connsiteY4" fmla="*/ 0 h 540000"/>
              <a:gd name="connsiteX5" fmla="*/ 8506410 w 12191999"/>
              <a:gd name="connsiteY5" fmla="*/ 0 h 540000"/>
              <a:gd name="connsiteX6" fmla="*/ 8293346 w 12191999"/>
              <a:gd name="connsiteY6" fmla="*/ 540000 h 540000"/>
              <a:gd name="connsiteX7" fmla="*/ 8142399 w 12191999"/>
              <a:gd name="connsiteY7" fmla="*/ 540000 h 540000"/>
              <a:gd name="connsiteX8" fmla="*/ 8018006 w 12191999"/>
              <a:gd name="connsiteY8" fmla="*/ 0 h 540000"/>
              <a:gd name="connsiteX9" fmla="*/ 8168954 w 12191999"/>
              <a:gd name="connsiteY9" fmla="*/ 0 h 540000"/>
              <a:gd name="connsiteX10" fmla="*/ 7955889 w 12191999"/>
              <a:gd name="connsiteY10" fmla="*/ 540000 h 540000"/>
              <a:gd name="connsiteX11" fmla="*/ 7804942 w 12191999"/>
              <a:gd name="connsiteY11" fmla="*/ 540000 h 540000"/>
              <a:gd name="connsiteX12" fmla="*/ 0 w 12191999"/>
              <a:gd name="connsiteY12" fmla="*/ 0 h 540000"/>
              <a:gd name="connsiteX13" fmla="*/ 7831496 w 12191999"/>
              <a:gd name="connsiteY13" fmla="*/ 0 h 540000"/>
              <a:gd name="connsiteX14" fmla="*/ 7618432 w 12191999"/>
              <a:gd name="connsiteY14" fmla="*/ 540000 h 540000"/>
              <a:gd name="connsiteX15" fmla="*/ 0 w 12191999"/>
              <a:gd name="connsiteY15" fmla="*/ 54000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540000">
                <a:moveTo>
                  <a:pt x="8692920" y="0"/>
                </a:moveTo>
                <a:lnTo>
                  <a:pt x="12191999" y="0"/>
                </a:lnTo>
                <a:lnTo>
                  <a:pt x="12191999" y="540000"/>
                </a:lnTo>
                <a:lnTo>
                  <a:pt x="8479856" y="540000"/>
                </a:lnTo>
                <a:close/>
                <a:moveTo>
                  <a:pt x="8355463" y="0"/>
                </a:moveTo>
                <a:lnTo>
                  <a:pt x="8506410" y="0"/>
                </a:lnTo>
                <a:lnTo>
                  <a:pt x="8293346" y="540000"/>
                </a:lnTo>
                <a:lnTo>
                  <a:pt x="8142399" y="540000"/>
                </a:lnTo>
                <a:close/>
                <a:moveTo>
                  <a:pt x="8018006" y="0"/>
                </a:moveTo>
                <a:lnTo>
                  <a:pt x="8168954" y="0"/>
                </a:lnTo>
                <a:lnTo>
                  <a:pt x="7955889" y="540000"/>
                </a:lnTo>
                <a:lnTo>
                  <a:pt x="7804942" y="540000"/>
                </a:lnTo>
                <a:close/>
                <a:moveTo>
                  <a:pt x="0" y="0"/>
                </a:moveTo>
                <a:lnTo>
                  <a:pt x="7831496" y="0"/>
                </a:lnTo>
                <a:lnTo>
                  <a:pt x="7618432" y="540000"/>
                </a:lnTo>
                <a:lnTo>
                  <a:pt x="0" y="540000"/>
                </a:lnTo>
                <a:close/>
              </a:path>
            </a:pathLst>
          </a:custGeom>
          <a:gradFill flip="none" rotWithShape="1">
            <a:gsLst>
              <a:gs pos="0">
                <a:srgbClr val="2F92DB"/>
              </a:gs>
              <a:gs pos="100000">
                <a:srgbClr val="16538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27" y="365144"/>
            <a:ext cx="10516088" cy="1325631"/>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827" y="1681250"/>
            <a:ext cx="5158026" cy="82395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835" indent="0">
              <a:buNone/>
              <a:defRPr sz="1600" b="1"/>
            </a:lvl7pPr>
            <a:lvl8pPr marL="3201035" indent="0">
              <a:buNone/>
              <a:defRPr sz="1600" b="1"/>
            </a:lvl8pPr>
            <a:lvl9pPr marL="365823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827" y="2505204"/>
            <a:ext cx="5158026" cy="368477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486" y="1681250"/>
            <a:ext cx="5183428" cy="82395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835" indent="0">
              <a:buNone/>
              <a:defRPr sz="1600" b="1"/>
            </a:lvl7pPr>
            <a:lvl8pPr marL="3201035" indent="0">
              <a:buNone/>
              <a:defRPr sz="1600" b="1"/>
            </a:lvl8pPr>
            <a:lvl9pPr marL="365823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486" y="2505204"/>
            <a:ext cx="5183428" cy="368477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6B9EEAA-CCD0-43F5-9208-B375981BDCC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E1F2F97-71B5-47F9-9000-DC2BE7946AC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6B9EEAA-CCD0-43F5-9208-B375981BDCC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E1F2F97-71B5-47F9-9000-DC2BE7946AC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6B9EEAA-CCD0-43F5-9208-B375981BDCC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1F2F97-71B5-47F9-9000-DC2BE7946AC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27" y="457224"/>
            <a:ext cx="3932419" cy="1600282"/>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428" y="987476"/>
            <a:ext cx="6172486" cy="48738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827" y="2057506"/>
            <a:ext cx="3932419" cy="381178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835" indent="0">
              <a:buNone/>
              <a:defRPr sz="1000"/>
            </a:lvl7pPr>
            <a:lvl8pPr marL="3201035" indent="0">
              <a:buNone/>
              <a:defRPr sz="1000"/>
            </a:lvl8pPr>
            <a:lvl9pPr marL="365823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6B9EEAA-CCD0-43F5-9208-B375981BDC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1F2F97-71B5-47F9-9000-DC2BE7946AC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27" y="457224"/>
            <a:ext cx="3932419" cy="1600282"/>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428" y="987476"/>
            <a:ext cx="6172486" cy="48738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835" indent="0">
              <a:buNone/>
              <a:defRPr sz="2000"/>
            </a:lvl7pPr>
            <a:lvl8pPr marL="3201035" indent="0">
              <a:buNone/>
              <a:defRPr sz="2000"/>
            </a:lvl8pPr>
            <a:lvl9pPr marL="3658235" indent="0">
              <a:buNone/>
              <a:defRPr sz="2000"/>
            </a:lvl9pPr>
          </a:lstStyle>
          <a:p>
            <a:endParaRPr lang="zh-CN" altLang="en-US"/>
          </a:p>
        </p:txBody>
      </p:sp>
      <p:sp>
        <p:nvSpPr>
          <p:cNvPr id="4" name="文本占位符 3"/>
          <p:cNvSpPr>
            <a:spLocks noGrp="1"/>
          </p:cNvSpPr>
          <p:nvPr>
            <p:ph type="body" sz="half" idx="2"/>
          </p:nvPr>
        </p:nvSpPr>
        <p:spPr>
          <a:xfrm>
            <a:off x="839827" y="2057506"/>
            <a:ext cx="3932419" cy="381178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835" indent="0">
              <a:buNone/>
              <a:defRPr sz="1000"/>
            </a:lvl7pPr>
            <a:lvl8pPr marL="3201035" indent="0">
              <a:buNone/>
              <a:defRPr sz="1000"/>
            </a:lvl8pPr>
            <a:lvl9pPr marL="365823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6B9EEAA-CCD0-43F5-9208-B375981BDC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1F2F97-71B5-47F9-9000-DC2BE7946AC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5.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39" y="365144"/>
            <a:ext cx="10516088" cy="1325631"/>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39" y="1825719"/>
            <a:ext cx="10516088" cy="435156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39" y="6356677"/>
            <a:ext cx="2743327" cy="365144"/>
          </a:xfrm>
          <a:prstGeom prst="rect">
            <a:avLst/>
          </a:prstGeom>
        </p:spPr>
        <p:txBody>
          <a:bodyPr vert="horz" lIns="91440" tIns="45720" rIns="91440" bIns="45720" rtlCol="0" anchor="ctr"/>
          <a:lstStyle>
            <a:lvl1pPr algn="l">
              <a:defRPr sz="1200">
                <a:solidFill>
                  <a:schemeClr val="tx1">
                    <a:tint val="75000"/>
                  </a:schemeClr>
                </a:solidFill>
              </a:defRPr>
            </a:lvl1pPr>
          </a:lstStyle>
          <a:p>
            <a:fld id="{C6B9EEAA-CCD0-43F5-9208-B375981BDCC9}" type="datetimeFigureOut">
              <a:rPr lang="zh-CN" altLang="en-US" smtClean="0"/>
            </a:fld>
            <a:endParaRPr lang="zh-CN" altLang="en-US"/>
          </a:p>
        </p:txBody>
      </p:sp>
      <p:sp>
        <p:nvSpPr>
          <p:cNvPr id="5" name="页脚占位符 4"/>
          <p:cNvSpPr>
            <a:spLocks noGrp="1"/>
          </p:cNvSpPr>
          <p:nvPr>
            <p:ph type="ftr" sz="quarter" idx="3"/>
          </p:nvPr>
        </p:nvSpPr>
        <p:spPr>
          <a:xfrm>
            <a:off x="4038787" y="6356677"/>
            <a:ext cx="4114991" cy="3651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999" y="6356677"/>
            <a:ext cx="2743327" cy="365144"/>
          </a:xfrm>
          <a:prstGeom prst="rect">
            <a:avLst/>
          </a:prstGeom>
        </p:spPr>
        <p:txBody>
          <a:bodyPr vert="horz" lIns="91440" tIns="45720" rIns="91440" bIns="45720" rtlCol="0" anchor="ctr"/>
          <a:lstStyle>
            <a:lvl1pPr algn="r">
              <a:defRPr sz="1200">
                <a:solidFill>
                  <a:schemeClr val="tx1">
                    <a:tint val="75000"/>
                  </a:schemeClr>
                </a:solidFill>
              </a:defRPr>
            </a:lvl1pPr>
          </a:lstStyle>
          <a:p>
            <a:fld id="{CE1F2F97-71B5-47F9-9000-DC2BE7946AC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17.xml"/></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3.xml"/><Relationship Id="rId2" Type="http://schemas.openxmlformats.org/officeDocument/2006/relationships/image" Target="../media/image45.png"/><Relationship Id="rId1" Type="http://schemas.openxmlformats.org/officeDocument/2006/relationships/image" Target="../media/image44.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3.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image" Target="../media/image50.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3.xml"/><Relationship Id="rId2" Type="http://schemas.openxmlformats.org/officeDocument/2006/relationships/image" Target="../media/image53.png"/><Relationship Id="rId1" Type="http://schemas.openxmlformats.org/officeDocument/2006/relationships/image" Target="../media/image52.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55.png"/><Relationship Id="rId1" Type="http://schemas.openxmlformats.org/officeDocument/2006/relationships/image" Target="../media/image54.png"/></Relationships>
</file>

<file path=ppt/slides/_rels/slide2.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4" Type="http://schemas.openxmlformats.org/officeDocument/2006/relationships/notesSlide" Target="../notesSlides/notesSlide2.xml"/><Relationship Id="rId13" Type="http://schemas.openxmlformats.org/officeDocument/2006/relationships/slideLayout" Target="../slideLayouts/slideLayout13.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tags" Target="../tags/tag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3.xml"/><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3.xml"/><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openxmlformats.org/officeDocument/2006/relationships/image" Target="../media/image64.png"/><Relationship Id="rId1" Type="http://schemas.openxmlformats.org/officeDocument/2006/relationships/image" Target="../media/image63.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13.xml"/><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3.xml"/><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13.xml"/><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7.xml"/><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7.xml"/><Relationship Id="rId2" Type="http://schemas.openxmlformats.org/officeDocument/2006/relationships/image" Target="../media/image80.png"/><Relationship Id="rId1"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image" Target="../media/image8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7.xml"/><Relationship Id="rId2" Type="http://schemas.openxmlformats.org/officeDocument/2006/relationships/image" Target="../media/image83.png"/><Relationship Id="rId1"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image" Target="../media/image8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33.xml"/><Relationship Id="rId8" Type="http://schemas.openxmlformats.org/officeDocument/2006/relationships/slideLayout" Target="../slideLayouts/slideLayout13.xml"/><Relationship Id="rId7" Type="http://schemas.openxmlformats.org/officeDocument/2006/relationships/image" Target="../media/image91.png"/><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7.xml"/><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image" Target="../media/image95.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7.xml"/><Relationship Id="rId2" Type="http://schemas.openxmlformats.org/officeDocument/2006/relationships/image" Target="../media/image97.png"/><Relationship Id="rId1" Type="http://schemas.openxmlformats.org/officeDocument/2006/relationships/image" Target="../media/image96.pn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7.xml"/><Relationship Id="rId4" Type="http://schemas.openxmlformats.org/officeDocument/2006/relationships/image" Target="../media/image101.png"/><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7.xml"/><Relationship Id="rId2" Type="http://schemas.openxmlformats.org/officeDocument/2006/relationships/image" Target="../media/image102.jpeg"/><Relationship Id="rId1" Type="http://schemas.openxmlformats.org/officeDocument/2006/relationships/hyperlink" Target="mailto:support@yjk.cn" TargetMode="Externa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3.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8.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6.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6.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a:xfrm>
            <a:off x="0" y="1168400"/>
            <a:ext cx="5149355" cy="1782618"/>
          </a:xfrm>
        </p:spPr>
        <p:txBody>
          <a:bodyPr rtlCol="0">
            <a:normAutofit/>
          </a:bodyPr>
          <a:lstStyle/>
          <a:p>
            <a:pPr lvl="0">
              <a:defRPr/>
            </a:pPr>
            <a:r>
              <a:rPr sz="4000" b="1" spc="400" noProof="1">
                <a:latin typeface="方正姚体" panose="02010601030101010101" pitchFamily="2" charset="-122"/>
                <a:ea typeface="方正姚体" panose="02010601030101010101" pitchFamily="2" charset="-122"/>
                <a:cs typeface="方正姚体" panose="02010601030101010101" pitchFamily="2" charset="-122"/>
              </a:rPr>
              <a:t>YJK-V5版本钢结构设计新增功能  </a:t>
            </a:r>
            <a:endParaRPr sz="4000" b="1" spc="400" noProof="1">
              <a:latin typeface="方正姚体" panose="02010601030101010101" pitchFamily="2" charset="-122"/>
              <a:ea typeface="方正姚体" panose="02010601030101010101" pitchFamily="2" charset="-122"/>
              <a:cs typeface="方正姚体" panose="02010601030101010101" pitchFamily="2" charset="-122"/>
            </a:endParaRPr>
          </a:p>
        </p:txBody>
      </p:sp>
      <p:sp>
        <p:nvSpPr>
          <p:cNvPr id="6" name="副标题 5"/>
          <p:cNvSpPr>
            <a:spLocks noGrp="1"/>
          </p:cNvSpPr>
          <p:nvPr>
            <p:ph type="subTitle" idx="1"/>
          </p:nvPr>
        </p:nvSpPr>
        <p:spPr>
          <a:xfrm>
            <a:off x="829908" y="4647549"/>
            <a:ext cx="4319447" cy="1107522"/>
          </a:xfrm>
        </p:spPr>
        <p:txBody>
          <a:bodyPr rtlCol="0">
            <a:noAutofit/>
          </a:bodyPr>
          <a:lstStyle/>
          <a:p>
            <a:pPr>
              <a:defRPr/>
            </a:pPr>
            <a:r>
              <a:rPr lang="zh-CN" altLang="en-US" sz="2135" dirty="0">
                <a:latin typeface="方正姚体" panose="02010601030101010101" pitchFamily="2" charset="-122"/>
                <a:ea typeface="方正姚体" panose="02010601030101010101" pitchFamily="2" charset="-122"/>
              </a:rPr>
              <a:t>北京盈建科软件股份有限公司</a:t>
            </a:r>
            <a:endParaRPr lang="zh-CN" altLang="en-US" sz="2135" dirty="0">
              <a:latin typeface="方正姚体" panose="02010601030101010101" pitchFamily="2" charset="-122"/>
              <a:ea typeface="方正姚体" panose="02010601030101010101" pitchFamily="2" charset="-122"/>
            </a:endParaRPr>
          </a:p>
        </p:txBody>
      </p:sp>
      <p:sp>
        <p:nvSpPr>
          <p:cNvPr id="4" name="灯片编号占位符 3"/>
          <p:cNvSpPr>
            <a:spLocks noGrp="1"/>
          </p:cNvSpPr>
          <p:nvPr>
            <p:ph type="sldNum" sz="quarter" idx="4"/>
          </p:nvPr>
        </p:nvSpPr>
        <p:spPr/>
        <p:txBody>
          <a:bodyPr/>
          <a:lstStyle/>
          <a:p>
            <a:pPr>
              <a:defRPr/>
            </a:pPr>
            <a:fld id="{77DD23D5-0FF6-47F1-90AE-DA4521B93F75}" type="slidenum">
              <a:rPr lang="zh-CN" altLang="en-US" smtClean="0"/>
            </a:fld>
            <a:endParaRPr lang="zh-CN" altLang="en-US" dirty="0"/>
          </a:p>
        </p:txBody>
      </p:sp>
      <p:sp>
        <p:nvSpPr>
          <p:cNvPr id="7" name="标题 4"/>
          <p:cNvSpPr>
            <a:spLocks noGrp="1"/>
          </p:cNvSpPr>
          <p:nvPr>
            <p:custDataLst>
              <p:tags r:id="rId1"/>
            </p:custDataLst>
          </p:nvPr>
        </p:nvSpPr>
        <p:spPr>
          <a:xfrm>
            <a:off x="2272145" y="3394364"/>
            <a:ext cx="2644255" cy="1077109"/>
          </a:xfrm>
          <a:prstGeom prst="rect">
            <a:avLst/>
          </a:prstGeom>
        </p:spPr>
        <p:txBody>
          <a:bodyPr vert="horz" wrap="square" lIns="90000" tIns="46800" rIns="90000" bIns="46800" numCol="1" rtlCol="0" anchor="b" anchorCtr="0" compatLnSpc="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CN" altLang="en-US" sz="2400" b="1" u="none" strike="noStrike" kern="1200" cap="none" spc="600" normalizeH="0" baseline="0" noProof="1" smtClean="0">
                <a:ln>
                  <a:noFill/>
                </a:ln>
                <a:solidFill>
                  <a:schemeClr val="bg1"/>
                </a:solidFill>
                <a:effectLst/>
                <a:uLnTx/>
                <a:uFillTx/>
                <a:latin typeface="方正姚体" panose="02010601030101010101" pitchFamily="2" charset="-122"/>
                <a:ea typeface="方正姚体" panose="02010601030101010101" pitchFamily="2" charset="-122"/>
                <a:cs typeface="方正姚体" panose="02010601030101010101" pitchFamily="2" charset="-122"/>
              </a:rPr>
              <a:t>   霍文婷</a:t>
            </a:r>
            <a:endParaRPr kumimoji="0" lang="zh-CN" altLang="en-US" sz="2400" b="1" u="none" strike="noStrike" kern="1200" cap="none" spc="600" normalizeH="0" baseline="0" noProof="1">
              <a:ln>
                <a:noFill/>
              </a:ln>
              <a:solidFill>
                <a:schemeClr val="bg1"/>
              </a:solidFill>
              <a:effectLst/>
              <a:uLnTx/>
              <a:uFillTx/>
              <a:latin typeface="方正姚体" panose="02010601030101010101" pitchFamily="2" charset="-122"/>
              <a:ea typeface="方正姚体" panose="02010601030101010101" pitchFamily="2" charset="-122"/>
              <a:cs typeface="方正姚体" panose="02010601030101010101" pitchFamily="2" charset="-122"/>
            </a:endParaRPr>
          </a:p>
          <a:p>
            <a:pPr marL="0" marR="0" lvl="0" indent="0" algn="r" defTabSz="914400" rtl="0" eaLnBrk="1" fontAlgn="auto" latinLnBrk="0" hangingPunct="1">
              <a:lnSpc>
                <a:spcPct val="100000"/>
              </a:lnSpc>
              <a:spcBef>
                <a:spcPct val="0"/>
              </a:spcBef>
              <a:spcAft>
                <a:spcPct val="0"/>
              </a:spcAft>
              <a:buClrTx/>
              <a:buSzTx/>
              <a:buFontTx/>
              <a:buNone/>
              <a:defRPr/>
            </a:pPr>
            <a:r>
              <a:rPr kumimoji="0" lang="en-US" altLang="zh-CN" sz="2400" b="1" u="none" strike="noStrike" kern="1200" cap="none" spc="600" normalizeH="0" baseline="0" noProof="1" smtClean="0">
                <a:ln>
                  <a:noFill/>
                </a:ln>
                <a:solidFill>
                  <a:schemeClr val="bg1"/>
                </a:solidFill>
                <a:effectLst/>
                <a:uLnTx/>
                <a:uFillTx/>
                <a:latin typeface="方正姚体" panose="02010601030101010101" pitchFamily="2" charset="-122"/>
                <a:ea typeface="方正姚体" panose="02010601030101010101" pitchFamily="2" charset="-122"/>
                <a:cs typeface="方正姚体" panose="02010601030101010101" pitchFamily="2" charset="-122"/>
              </a:rPr>
              <a:t>2023.02</a:t>
            </a:r>
            <a:endParaRPr kumimoji="0" lang="en-US" altLang="zh-CN" sz="2400" b="1" u="none" strike="noStrike" kern="1200" cap="none" spc="600" normalizeH="0" baseline="0" noProof="1">
              <a:ln>
                <a:noFill/>
              </a:ln>
              <a:solidFill>
                <a:schemeClr val="bg1"/>
              </a:solidFill>
              <a:effectLst/>
              <a:uLnTx/>
              <a:uFillTx/>
              <a:latin typeface="方正姚体" panose="02010601030101010101" pitchFamily="2" charset="-122"/>
              <a:ea typeface="方正姚体" panose="02010601030101010101" pitchFamily="2" charset="-122"/>
              <a:cs typeface="方正姚体" panose="02010601030101010101"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802640" y="172720"/>
            <a:ext cx="6329680" cy="583565"/>
          </a:xfrm>
          <a:prstGeom prst="rect">
            <a:avLst/>
          </a:prstGeom>
          <a:noFill/>
        </p:spPr>
        <p:txBody>
          <a:bodyPr wrap="square" rtlCol="0">
            <a:spAutoFit/>
          </a:bodyPr>
          <a:lstStyle/>
          <a:p>
            <a:r>
              <a:rPr lang="en-US" altLang="zh-CN" sz="3200" b="1" dirty="0" smtClean="0">
                <a:solidFill>
                  <a:schemeClr val="tx2"/>
                </a:solidFill>
                <a:latin typeface="微软雅黑" panose="020B0503020204020204" charset="-122"/>
                <a:ea typeface="微软雅黑" panose="020B0503020204020204" charset="-122"/>
                <a:sym typeface="+mn-ea"/>
              </a:rPr>
              <a:t>1.7</a:t>
            </a:r>
            <a:r>
              <a:rPr lang="zh-CN" altLang="en-US" sz="3200" b="1" dirty="0" smtClean="0">
                <a:solidFill>
                  <a:schemeClr val="tx2"/>
                </a:solidFill>
                <a:latin typeface="微软雅黑" panose="020B0503020204020204" charset="-122"/>
                <a:ea typeface="微软雅黑" panose="020B0503020204020204" charset="-122"/>
                <a:sym typeface="+mn-ea"/>
              </a:rPr>
              <a:t>计算</a:t>
            </a:r>
            <a:r>
              <a:rPr lang="en-US" altLang="zh-CN" sz="3200" b="1" dirty="0" smtClean="0">
                <a:solidFill>
                  <a:schemeClr val="tx2"/>
                </a:solidFill>
                <a:latin typeface="微软雅黑" panose="020B0503020204020204" charset="-122"/>
                <a:ea typeface="微软雅黑" panose="020B0503020204020204" charset="-122"/>
                <a:sym typeface="+mn-ea"/>
              </a:rPr>
              <a:t>-</a:t>
            </a:r>
            <a:r>
              <a:rPr lang="zh-CN" altLang="en-US" sz="3200" b="1" dirty="0" smtClean="0">
                <a:solidFill>
                  <a:schemeClr val="tx2"/>
                </a:solidFill>
                <a:latin typeface="微软雅黑" panose="020B0503020204020204" charset="-122"/>
                <a:ea typeface="微软雅黑" panose="020B0503020204020204" charset="-122"/>
                <a:sym typeface="+mn-ea"/>
              </a:rPr>
              <a:t>转换梁地震内力自动放大</a:t>
            </a:r>
            <a:endParaRPr lang="zh-CN" altLang="en-US" sz="3200" b="1" dirty="0" smtClean="0">
              <a:solidFill>
                <a:schemeClr val="tx2"/>
              </a:solidFill>
              <a:latin typeface="微软雅黑" panose="020B0503020204020204" charset="-122"/>
              <a:ea typeface="微软雅黑" panose="020B0503020204020204" charset="-122"/>
            </a:endParaRPr>
          </a:p>
        </p:txBody>
      </p:sp>
      <p:sp>
        <p:nvSpPr>
          <p:cNvPr id="22" name="文本框 21"/>
          <p:cNvSpPr txBox="1"/>
          <p:nvPr/>
        </p:nvSpPr>
        <p:spPr>
          <a:xfrm>
            <a:off x="309880" y="1009650"/>
            <a:ext cx="4797425" cy="3119120"/>
          </a:xfrm>
          <a:prstGeom prst="rect">
            <a:avLst/>
          </a:prstGeom>
          <a:noFill/>
        </p:spPr>
        <p:txBody>
          <a:bodyPr wrap="square" rtlCol="0">
            <a:spAutoFit/>
          </a:bodyPr>
          <a:lstStyle/>
          <a:p>
            <a:pPr marL="457200" indent="-457200">
              <a:lnSpc>
                <a:spcPct val="120000"/>
              </a:lnSpc>
              <a:buFont typeface="Wingdings" panose="05000000000000000000" pitchFamily="2" charset="2"/>
              <a:buChar char="Ø"/>
            </a:pPr>
            <a:r>
              <a:rPr lang="zh-CN" altLang="en-US" sz="2400" dirty="0">
                <a:latin typeface="微软雅黑" panose="020B0503020204020204" charset="-122"/>
                <a:ea typeface="微软雅黑" panose="020B0503020204020204" charset="-122"/>
              </a:rPr>
              <a:t>按照《高钢规》7.1.6条，程序对于</a:t>
            </a:r>
            <a:r>
              <a:rPr lang="zh-CN" altLang="en-US" sz="2400" b="1" dirty="0">
                <a:latin typeface="微软雅黑" panose="020B0503020204020204" charset="-122"/>
                <a:ea typeface="微软雅黑" panose="020B0503020204020204" charset="-122"/>
              </a:rPr>
              <a:t>同时满足</a:t>
            </a:r>
            <a:r>
              <a:rPr lang="en-US" altLang="zh-CN" sz="2400" dirty="0">
                <a:latin typeface="微软雅黑" panose="020B0503020204020204" charset="-122"/>
                <a:ea typeface="微软雅黑" panose="020B0503020204020204" charset="-122"/>
              </a:rPr>
              <a:t>:</a:t>
            </a:r>
            <a:endParaRPr lang="en-US" altLang="zh-CN" sz="2400" dirty="0">
              <a:latin typeface="微软雅黑" panose="020B0503020204020204" charset="-122"/>
              <a:ea typeface="微软雅黑" panose="020B0503020204020204" charset="-122"/>
            </a:endParaRPr>
          </a:p>
          <a:p>
            <a:pPr indent="0">
              <a:lnSpc>
                <a:spcPct val="120000"/>
              </a:lnSpc>
              <a:buNone/>
            </a:pPr>
            <a:r>
              <a:rPr lang="en-US" altLang="zh-CN" sz="2400" dirty="0">
                <a:latin typeface="微软雅黑" panose="020B0503020204020204" charset="-122"/>
                <a:ea typeface="微软雅黑" panose="020B0503020204020204" charset="-122"/>
              </a:rPr>
              <a:t>  1 </a:t>
            </a:r>
            <a:r>
              <a:rPr lang="zh-CN" altLang="en-US" sz="2400" dirty="0">
                <a:latin typeface="微软雅黑" panose="020B0503020204020204" charset="-122"/>
                <a:ea typeface="微软雅黑" panose="020B0503020204020204" charset="-122"/>
              </a:rPr>
              <a:t>定义转换梁属性，</a:t>
            </a:r>
            <a:endParaRPr lang="zh-CN" altLang="en-US" sz="2400" dirty="0">
              <a:latin typeface="微软雅黑" panose="020B0503020204020204" charset="-122"/>
              <a:ea typeface="微软雅黑" panose="020B0503020204020204" charset="-122"/>
            </a:endParaRPr>
          </a:p>
          <a:p>
            <a:pPr indent="0">
              <a:lnSpc>
                <a:spcPct val="120000"/>
              </a:lnSpc>
              <a:buNone/>
            </a:pPr>
            <a:r>
              <a:rPr lang="en-US" altLang="zh-CN" sz="2400" dirty="0">
                <a:latin typeface="微软雅黑" panose="020B0503020204020204" charset="-122"/>
                <a:ea typeface="微软雅黑" panose="020B0503020204020204" charset="-122"/>
              </a:rPr>
              <a:t>  2 </a:t>
            </a:r>
            <a:r>
              <a:rPr lang="zh-CN" altLang="en-US" sz="2400" dirty="0">
                <a:latin typeface="微软雅黑" panose="020B0503020204020204" charset="-122"/>
                <a:ea typeface="微软雅黑" panose="020B0503020204020204" charset="-122"/>
              </a:rPr>
              <a:t>勾选《高钢规》，</a:t>
            </a:r>
            <a:endParaRPr lang="zh-CN" altLang="en-US" sz="2400" dirty="0">
              <a:latin typeface="微软雅黑" panose="020B0503020204020204" charset="-122"/>
              <a:ea typeface="微软雅黑" panose="020B0503020204020204" charset="-122"/>
            </a:endParaRPr>
          </a:p>
          <a:p>
            <a:pPr indent="0">
              <a:lnSpc>
                <a:spcPct val="120000"/>
              </a:lnSpc>
              <a:buNone/>
            </a:pPr>
            <a:r>
              <a:rPr lang="zh-CN" altLang="en-US" sz="2400" dirty="0">
                <a:latin typeface="微软雅黑" panose="020B0503020204020204" charset="-122"/>
                <a:ea typeface="微软雅黑" panose="020B0503020204020204" charset="-122"/>
              </a:rPr>
              <a:t> 对地震内力自动放大1.5倍。</a:t>
            </a:r>
            <a:endParaRPr lang="zh-CN" altLang="en-US" sz="2400" dirty="0">
              <a:latin typeface="微软雅黑" panose="020B0503020204020204" charset="-122"/>
              <a:ea typeface="微软雅黑" panose="020B0503020204020204" charset="-122"/>
            </a:endParaRPr>
          </a:p>
          <a:p>
            <a:pPr indent="0">
              <a:lnSpc>
                <a:spcPct val="120000"/>
              </a:lnSpc>
              <a:buNone/>
            </a:pPr>
            <a:endParaRPr lang="zh-CN" altLang="en-US" sz="2400" dirty="0">
              <a:latin typeface="微软雅黑" panose="020B0503020204020204" charset="-122"/>
              <a:ea typeface="微软雅黑" panose="020B0503020204020204" charset="-122"/>
            </a:endParaRPr>
          </a:p>
          <a:p>
            <a:pPr indent="0">
              <a:buNone/>
            </a:pPr>
            <a:endParaRPr lang="zh-CN" altLang="en-US" sz="2400" dirty="0">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stretch>
            <a:fillRect/>
          </a:stretch>
        </p:blipFill>
        <p:spPr>
          <a:xfrm>
            <a:off x="5370830" y="756285"/>
            <a:ext cx="6531610" cy="713740"/>
          </a:xfrm>
          <a:prstGeom prst="rect">
            <a:avLst/>
          </a:prstGeom>
        </p:spPr>
      </p:pic>
      <p:pic>
        <p:nvPicPr>
          <p:cNvPr id="2" name="图片 1"/>
          <p:cNvPicPr>
            <a:picLocks noChangeAspect="1"/>
          </p:cNvPicPr>
          <p:nvPr/>
        </p:nvPicPr>
        <p:blipFill>
          <a:blip r:embed="rId2"/>
          <a:stretch>
            <a:fillRect/>
          </a:stretch>
        </p:blipFill>
        <p:spPr>
          <a:xfrm>
            <a:off x="5107305" y="3598545"/>
            <a:ext cx="5892800" cy="1781175"/>
          </a:xfrm>
          <a:prstGeom prst="rect">
            <a:avLst/>
          </a:prstGeom>
        </p:spPr>
      </p:pic>
      <p:pic>
        <p:nvPicPr>
          <p:cNvPr id="5" name="图片 4"/>
          <p:cNvPicPr>
            <a:picLocks noChangeAspect="1"/>
          </p:cNvPicPr>
          <p:nvPr/>
        </p:nvPicPr>
        <p:blipFill>
          <a:blip r:embed="rId3"/>
          <a:srcRect l="4655" r="6292"/>
          <a:stretch>
            <a:fillRect/>
          </a:stretch>
        </p:blipFill>
        <p:spPr>
          <a:xfrm>
            <a:off x="8681720" y="1576070"/>
            <a:ext cx="3505200" cy="2022475"/>
          </a:xfrm>
          <a:prstGeom prst="rect">
            <a:avLst/>
          </a:prstGeom>
        </p:spPr>
      </p:pic>
      <p:pic>
        <p:nvPicPr>
          <p:cNvPr id="6" name="图片 5"/>
          <p:cNvPicPr>
            <a:picLocks noChangeAspect="1"/>
          </p:cNvPicPr>
          <p:nvPr/>
        </p:nvPicPr>
        <p:blipFill>
          <a:blip r:embed="rId4"/>
          <a:stretch>
            <a:fillRect/>
          </a:stretch>
        </p:blipFill>
        <p:spPr>
          <a:xfrm>
            <a:off x="5107305" y="1576705"/>
            <a:ext cx="3574415" cy="2021840"/>
          </a:xfrm>
          <a:prstGeom prst="rect">
            <a:avLst/>
          </a:prstGeom>
        </p:spPr>
      </p:pic>
      <p:sp>
        <p:nvSpPr>
          <p:cNvPr id="7" name="矩形标注 6"/>
          <p:cNvSpPr/>
          <p:nvPr/>
        </p:nvSpPr>
        <p:spPr>
          <a:xfrm>
            <a:off x="10239375" y="5504180"/>
            <a:ext cx="1318260" cy="567690"/>
          </a:xfrm>
          <a:prstGeom prst="wedgeRectCallout">
            <a:avLst>
              <a:gd name="adj1" fmla="val -57947"/>
              <a:gd name="adj2" fmla="val -114429"/>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t>构件信息</a:t>
            </a:r>
            <a:endParaRPr lang="zh-CN" altLang="en-US" sz="2000" b="1"/>
          </a:p>
        </p:txBody>
      </p:sp>
      <p:pic>
        <p:nvPicPr>
          <p:cNvPr id="11" name="图片 10"/>
          <p:cNvPicPr>
            <a:picLocks noChangeAspect="1"/>
          </p:cNvPicPr>
          <p:nvPr/>
        </p:nvPicPr>
        <p:blipFill>
          <a:blip r:embed="rId5"/>
          <a:stretch>
            <a:fillRect/>
          </a:stretch>
        </p:blipFill>
        <p:spPr>
          <a:xfrm>
            <a:off x="448310" y="3448050"/>
            <a:ext cx="4384040" cy="21463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02640" y="172720"/>
            <a:ext cx="6329680" cy="583565"/>
          </a:xfrm>
          <a:prstGeom prst="rect">
            <a:avLst/>
          </a:prstGeom>
          <a:noFill/>
        </p:spPr>
        <p:txBody>
          <a:bodyPr wrap="square" rtlCol="0">
            <a:spAutoFit/>
          </a:bodyPr>
          <a:lstStyle/>
          <a:p>
            <a:r>
              <a:rPr lang="en-US" altLang="zh-CN" sz="3200" b="1" dirty="0" smtClean="0">
                <a:solidFill>
                  <a:schemeClr val="tx2"/>
                </a:solidFill>
                <a:latin typeface="微软雅黑" panose="020B0503020204020204" charset="-122"/>
                <a:ea typeface="微软雅黑" panose="020B0503020204020204" charset="-122"/>
                <a:sym typeface="+mn-ea"/>
              </a:rPr>
              <a:t>1.8</a:t>
            </a:r>
            <a:r>
              <a:rPr lang="zh-CN" altLang="en-US" sz="3200" b="1" dirty="0" smtClean="0">
                <a:solidFill>
                  <a:schemeClr val="tx2"/>
                </a:solidFill>
                <a:latin typeface="微软雅黑" panose="020B0503020204020204" charset="-122"/>
                <a:ea typeface="微软雅黑" panose="020B0503020204020204" charset="-122"/>
                <a:sym typeface="+mn-ea"/>
              </a:rPr>
              <a:t>计算</a:t>
            </a:r>
            <a:r>
              <a:rPr lang="en-US" altLang="zh-CN" sz="3200" b="1" dirty="0" smtClean="0">
                <a:solidFill>
                  <a:schemeClr val="tx2"/>
                </a:solidFill>
                <a:latin typeface="微软雅黑" panose="020B0503020204020204" charset="-122"/>
                <a:ea typeface="微软雅黑" panose="020B0503020204020204" charset="-122"/>
                <a:sym typeface="+mn-ea"/>
              </a:rPr>
              <a:t>-</a:t>
            </a:r>
            <a:r>
              <a:rPr lang="zh-CN" altLang="en-US" sz="3200" b="1" dirty="0" smtClean="0">
                <a:solidFill>
                  <a:schemeClr val="tx2"/>
                </a:solidFill>
                <a:latin typeface="微软雅黑" panose="020B0503020204020204" charset="-122"/>
                <a:ea typeface="微软雅黑" panose="020B0503020204020204" charset="-122"/>
                <a:sym typeface="+mn-ea"/>
              </a:rPr>
              <a:t>正则化长细比改进</a:t>
            </a:r>
            <a:endParaRPr lang="zh-CN" altLang="en-US" sz="3200" b="1" dirty="0" smtClean="0">
              <a:solidFill>
                <a:schemeClr val="tx2"/>
              </a:solidFill>
              <a:latin typeface="微软雅黑" panose="020B0503020204020204" charset="-122"/>
              <a:ea typeface="微软雅黑" panose="020B0503020204020204" charset="-122"/>
            </a:endParaRPr>
          </a:p>
        </p:txBody>
      </p:sp>
      <p:sp>
        <p:nvSpPr>
          <p:cNvPr id="22" name="文本框 21"/>
          <p:cNvSpPr txBox="1"/>
          <p:nvPr/>
        </p:nvSpPr>
        <p:spPr>
          <a:xfrm>
            <a:off x="332740" y="1125855"/>
            <a:ext cx="5330825" cy="4150360"/>
          </a:xfrm>
          <a:prstGeom prst="rect">
            <a:avLst/>
          </a:prstGeom>
          <a:noFill/>
        </p:spPr>
        <p:txBody>
          <a:bodyPr wrap="square" rtlCol="0">
            <a:spAutoFit/>
          </a:bodyPr>
          <a:lstStyle/>
          <a:p>
            <a:pPr marL="457200" indent="-457200">
              <a:lnSpc>
                <a:spcPct val="110000"/>
              </a:lnSpc>
              <a:buFont typeface="Wingdings" panose="05000000000000000000" pitchFamily="2" charset="2"/>
              <a:buChar char="Ø"/>
            </a:pPr>
            <a:r>
              <a:rPr lang="zh-CN" altLang="en-US" sz="2400" dirty="0">
                <a:latin typeface="微软雅黑" panose="020B0503020204020204" charset="-122"/>
                <a:ea typeface="微软雅黑" panose="020B0503020204020204" charset="-122"/>
              </a:rPr>
              <a:t>框架梁</a:t>
            </a:r>
            <a:r>
              <a:rPr lang="zh-CN" altLang="en-US" sz="2400" b="1" dirty="0">
                <a:latin typeface="微软雅黑" panose="020B0503020204020204" charset="-122"/>
                <a:ea typeface="微软雅黑" panose="020B0503020204020204" charset="-122"/>
              </a:rPr>
              <a:t>正则化长细比</a:t>
            </a:r>
            <a:r>
              <a:rPr lang="zh-CN" altLang="en-US" sz="2400" dirty="0">
                <a:latin typeface="微软雅黑" panose="020B0503020204020204" charset="-122"/>
                <a:ea typeface="微软雅黑" panose="020B0503020204020204" charset="-122"/>
              </a:rPr>
              <a:t>计算中取到的L跨度，依据《钢标》</a:t>
            </a:r>
            <a:r>
              <a:rPr lang="en-US" altLang="zh-CN" sz="2400" dirty="0">
                <a:latin typeface="微软雅黑" panose="020B0503020204020204" charset="-122"/>
                <a:ea typeface="微软雅黑" panose="020B0503020204020204" charset="-122"/>
              </a:rPr>
              <a:t>6.2.7</a:t>
            </a:r>
            <a:r>
              <a:rPr lang="zh-CN" altLang="en-US" sz="2400" dirty="0">
                <a:latin typeface="微软雅黑" panose="020B0503020204020204" charset="-122"/>
                <a:ea typeface="微软雅黑" panose="020B0503020204020204" charset="-122"/>
              </a:rPr>
              <a:t>条改进为</a:t>
            </a:r>
            <a:r>
              <a:rPr lang="zh-CN" altLang="en-US" sz="2400" dirty="0">
                <a:latin typeface="微软雅黑" panose="020B0503020204020204" charset="-122"/>
                <a:ea typeface="微软雅黑" panose="020B0503020204020204" charset="-122"/>
                <a:sym typeface="+mn-ea"/>
              </a:rPr>
              <a:t>梁净长</a:t>
            </a:r>
            <a:endParaRPr lang="zh-CN" altLang="en-US" sz="2400" dirty="0">
              <a:latin typeface="微软雅黑" panose="020B0503020204020204" charset="-122"/>
              <a:ea typeface="微软雅黑" panose="020B0503020204020204" charset="-122"/>
              <a:sym typeface="+mn-ea"/>
            </a:endParaRPr>
          </a:p>
          <a:p>
            <a:pPr marL="457200" indent="-457200">
              <a:lnSpc>
                <a:spcPct val="110000"/>
              </a:lnSpc>
              <a:buFont typeface="Wingdings" panose="05000000000000000000" pitchFamily="2" charset="2"/>
              <a:buChar char="Ø"/>
            </a:pPr>
            <a:endParaRPr lang="zh-CN" altLang="en-US" sz="2400" dirty="0">
              <a:latin typeface="微软雅黑" panose="020B0503020204020204" charset="-122"/>
              <a:ea typeface="微软雅黑" panose="020B0503020204020204" charset="-122"/>
            </a:endParaRPr>
          </a:p>
          <a:p>
            <a:pPr marL="457200" indent="-457200">
              <a:lnSpc>
                <a:spcPct val="110000"/>
              </a:lnSpc>
              <a:buFont typeface="Wingdings" panose="05000000000000000000" pitchFamily="2" charset="2"/>
              <a:buChar char="Ø"/>
            </a:pPr>
            <a:r>
              <a:rPr lang="zh-CN" altLang="en-US" sz="2400" dirty="0">
                <a:latin typeface="微软雅黑" panose="020B0503020204020204" charset="-122"/>
                <a:ea typeface="微软雅黑" panose="020B0503020204020204" charset="-122"/>
                <a:sym typeface="+mn-ea"/>
              </a:rPr>
              <a:t>构件详细计算书中增加正则化长细比详细计算过程输出</a:t>
            </a:r>
            <a:endParaRPr lang="zh-CN" altLang="en-US" sz="2400" dirty="0">
              <a:latin typeface="微软雅黑" panose="020B0503020204020204" charset="-122"/>
              <a:ea typeface="微软雅黑" panose="020B0503020204020204" charset="-122"/>
              <a:sym typeface="+mn-ea"/>
            </a:endParaRPr>
          </a:p>
          <a:p>
            <a:pPr marL="457200" indent="-457200">
              <a:lnSpc>
                <a:spcPct val="110000"/>
              </a:lnSpc>
              <a:buFont typeface="Wingdings" panose="05000000000000000000" pitchFamily="2" charset="2"/>
              <a:buChar char="Ø"/>
            </a:pPr>
            <a:endParaRPr lang="zh-CN" altLang="en-US" sz="2400" dirty="0">
              <a:latin typeface="微软雅黑" panose="020B0503020204020204" charset="-122"/>
              <a:ea typeface="微软雅黑" panose="020B0503020204020204" charset="-122"/>
              <a:sym typeface="+mn-ea"/>
            </a:endParaRPr>
          </a:p>
          <a:p>
            <a:pPr marL="457200" indent="-457200">
              <a:lnSpc>
                <a:spcPct val="110000"/>
              </a:lnSpc>
              <a:buFont typeface="Wingdings" panose="05000000000000000000" pitchFamily="2" charset="2"/>
              <a:buChar char="Ø"/>
            </a:pPr>
            <a:r>
              <a:rPr lang="zh-CN" altLang="en-US" sz="2400" dirty="0">
                <a:latin typeface="微软雅黑" panose="020B0503020204020204" charset="-122"/>
                <a:ea typeface="微软雅黑" panose="020B0503020204020204" charset="-122"/>
                <a:sym typeface="+mn-ea"/>
              </a:rPr>
              <a:t>构件详细计算书中增加</a:t>
            </a:r>
            <a:r>
              <a:rPr lang="zh-CN" altLang="en-US" sz="2400" dirty="0">
                <a:latin typeface="微软雅黑" panose="020B0503020204020204" charset="-122"/>
                <a:ea typeface="微软雅黑" panose="020B0503020204020204" charset="-122"/>
              </a:rPr>
              <a:t>按照钢标6.2.7条要求，验算框架梁</a:t>
            </a:r>
            <a:r>
              <a:rPr lang="zh-CN" altLang="en-US" sz="2400" b="1" dirty="0">
                <a:latin typeface="微软雅黑" panose="020B0503020204020204" charset="-122"/>
                <a:ea typeface="微软雅黑" panose="020B0503020204020204" charset="-122"/>
              </a:rPr>
              <a:t>下翼缘畸变失稳</a:t>
            </a:r>
            <a:endParaRPr lang="zh-CN" altLang="en-US" sz="2400" b="1" dirty="0">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stretch>
            <a:fillRect/>
          </a:stretch>
        </p:blipFill>
        <p:spPr>
          <a:xfrm>
            <a:off x="5753100" y="276225"/>
            <a:ext cx="6275070" cy="3496310"/>
          </a:xfrm>
          <a:prstGeom prst="rect">
            <a:avLst/>
          </a:prstGeom>
        </p:spPr>
      </p:pic>
      <p:pic>
        <p:nvPicPr>
          <p:cNvPr id="2" name="图片 1"/>
          <p:cNvPicPr>
            <a:picLocks noChangeAspect="1"/>
          </p:cNvPicPr>
          <p:nvPr/>
        </p:nvPicPr>
        <p:blipFill>
          <a:blip r:embed="rId2"/>
          <a:stretch>
            <a:fillRect/>
          </a:stretch>
        </p:blipFill>
        <p:spPr>
          <a:xfrm>
            <a:off x="5798820" y="3772535"/>
            <a:ext cx="4757420" cy="1948815"/>
          </a:xfrm>
          <a:prstGeom prst="rect">
            <a:avLst/>
          </a:prstGeom>
        </p:spPr>
      </p:pic>
      <p:pic>
        <p:nvPicPr>
          <p:cNvPr id="6" name="图片 5"/>
          <p:cNvPicPr>
            <a:picLocks noChangeAspect="1"/>
          </p:cNvPicPr>
          <p:nvPr/>
        </p:nvPicPr>
        <p:blipFill>
          <a:blip r:embed="rId3"/>
          <a:stretch>
            <a:fillRect/>
          </a:stretch>
        </p:blipFill>
        <p:spPr>
          <a:xfrm>
            <a:off x="8406765" y="3772535"/>
            <a:ext cx="3554095" cy="24314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7"/>
          <p:cNvSpPr txBox="1"/>
          <p:nvPr/>
        </p:nvSpPr>
        <p:spPr>
          <a:xfrm>
            <a:off x="1823720" y="2904490"/>
            <a:ext cx="9703435" cy="903605"/>
          </a:xfrm>
          <a:prstGeom prst="rect">
            <a:avLst/>
          </a:prstGeom>
          <a:noFill/>
        </p:spPr>
        <p:txBody>
          <a:bodyPr wrap="square" rtlCol="0">
            <a:spAutoFit/>
          </a:bodyPr>
          <a:lstStyle/>
          <a:p>
            <a:pPr>
              <a:lnSpc>
                <a:spcPct val="120000"/>
              </a:lnSpc>
            </a:pPr>
            <a:r>
              <a:rPr lang="zh-CN" altLang="en-US" sz="4400" b="1" spc="400" dirty="0" smtClean="0">
                <a:solidFill>
                  <a:schemeClr val="tx2"/>
                </a:solidFill>
                <a:latin typeface="微软雅黑" panose="020B0503020204020204" charset="-122"/>
                <a:ea typeface="微软雅黑" panose="020B0503020204020204" charset="-122"/>
              </a:rPr>
              <a:t>二</a:t>
            </a:r>
            <a:r>
              <a:rPr lang="en-US" altLang="zh-CN" sz="4400" b="1" spc="400" dirty="0" smtClean="0">
                <a:solidFill>
                  <a:schemeClr val="tx2"/>
                </a:solidFill>
                <a:latin typeface="微软雅黑" panose="020B0503020204020204" charset="-122"/>
                <a:ea typeface="微软雅黑" panose="020B0503020204020204" charset="-122"/>
              </a:rPr>
              <a:t>.</a:t>
            </a:r>
            <a:r>
              <a:rPr lang="zh-CN" altLang="en-US" sz="4400" b="1" spc="400" dirty="0">
                <a:solidFill>
                  <a:schemeClr val="tx2"/>
                </a:solidFill>
                <a:latin typeface="微软雅黑" panose="020B0503020204020204" charset="-122"/>
                <a:ea typeface="微软雅黑" panose="020B0503020204020204" charset="-122"/>
                <a:sym typeface="+mn-ea"/>
              </a:rPr>
              <a:t>钢结构施工图新增内容详解</a:t>
            </a:r>
            <a:endParaRPr lang="en-US" altLang="zh-CN" sz="4400" b="1" spc="400" dirty="0">
              <a:solidFill>
                <a:schemeClr val="tx2"/>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83920" y="213360"/>
            <a:ext cx="4474845" cy="583565"/>
          </a:xfrm>
          <a:prstGeom prst="rect">
            <a:avLst/>
          </a:prstGeom>
          <a:noFill/>
        </p:spPr>
        <p:txBody>
          <a:bodyPr wrap="square" rtlCol="0">
            <a:spAutoFit/>
          </a:bodyPr>
          <a:lstStyle/>
          <a:p>
            <a:r>
              <a:rPr lang="en-US" altLang="zh-CN" sz="3200" b="1" dirty="0" smtClean="0">
                <a:solidFill>
                  <a:schemeClr val="tx2"/>
                </a:solidFill>
                <a:latin typeface="微软雅黑" panose="020B0503020204020204" charset="-122"/>
                <a:ea typeface="微软雅黑" panose="020B0503020204020204" charset="-122"/>
                <a:sym typeface="+mn-ea"/>
              </a:rPr>
              <a:t>2.1</a:t>
            </a:r>
            <a:r>
              <a:rPr lang="zh-CN" altLang="en-US" sz="3200" b="1" dirty="0" smtClean="0">
                <a:solidFill>
                  <a:schemeClr val="tx2"/>
                </a:solidFill>
                <a:latin typeface="微软雅黑" panose="020B0503020204020204" charset="-122"/>
                <a:ea typeface="微软雅黑" panose="020B0503020204020204" charset="-122"/>
                <a:sym typeface="+mn-ea"/>
              </a:rPr>
              <a:t>绘图</a:t>
            </a:r>
            <a:r>
              <a:rPr lang="zh-CN" altLang="en-US" sz="3200" b="1" dirty="0" smtClean="0">
                <a:solidFill>
                  <a:schemeClr val="tx2"/>
                </a:solidFill>
                <a:latin typeface="微软雅黑" panose="020B0503020204020204" charset="-122"/>
                <a:ea typeface="微软雅黑" panose="020B0503020204020204" charset="-122"/>
              </a:rPr>
              <a:t>信息补充</a:t>
            </a:r>
            <a:endParaRPr lang="zh-CN" altLang="en-US" sz="3200" b="1" dirty="0">
              <a:solidFill>
                <a:schemeClr val="tx2"/>
              </a:solidFill>
              <a:latin typeface="微软雅黑" panose="020B0503020204020204" charset="-122"/>
              <a:ea typeface="微软雅黑" panose="020B0503020204020204" charset="-122"/>
            </a:endParaRPr>
          </a:p>
        </p:txBody>
      </p:sp>
      <p:sp>
        <p:nvSpPr>
          <p:cNvPr id="22" name="文本框 21"/>
          <p:cNvSpPr txBox="1"/>
          <p:nvPr/>
        </p:nvSpPr>
        <p:spPr>
          <a:xfrm>
            <a:off x="490220" y="1101725"/>
            <a:ext cx="7011670" cy="1198880"/>
          </a:xfrm>
          <a:prstGeom prst="rect">
            <a:avLst/>
          </a:prstGeom>
          <a:noFill/>
        </p:spPr>
        <p:txBody>
          <a:bodyPr wrap="square" rtlCol="0">
            <a:spAutoFit/>
          </a:bodyPr>
          <a:lstStyle/>
          <a:p>
            <a:pPr marL="342900" indent="-342900">
              <a:buFont typeface="Wingdings" panose="05000000000000000000" charset="0"/>
              <a:buChar char="Ø"/>
            </a:pPr>
            <a:r>
              <a:rPr lang="zh-CN" sz="2400" dirty="0">
                <a:latin typeface="微软雅黑" panose="020B0503020204020204" charset="-122"/>
                <a:ea typeface="微软雅黑" panose="020B0503020204020204" charset="-122"/>
              </a:rPr>
              <a:t>三维节点鼠标右键可即时查看详细的构件内力表。</a:t>
            </a:r>
            <a:endParaRPr lang="zh-CN" sz="2400" dirty="0">
              <a:latin typeface="微软雅黑" panose="020B0503020204020204" charset="-122"/>
              <a:ea typeface="微软雅黑" panose="020B0503020204020204" charset="-122"/>
            </a:endParaRPr>
          </a:p>
          <a:p>
            <a:pPr marL="342900" indent="-342900">
              <a:buFont typeface="Wingdings" panose="05000000000000000000" charset="0"/>
              <a:buChar char="Ø"/>
            </a:pPr>
            <a:endParaRPr lang="zh-CN" sz="2400" dirty="0">
              <a:latin typeface="微软雅黑" panose="020B0503020204020204" charset="-122"/>
              <a:ea typeface="微软雅黑" panose="020B0503020204020204" charset="-122"/>
            </a:endParaRPr>
          </a:p>
          <a:p>
            <a:pPr marL="342900" indent="-342900">
              <a:buFont typeface="Wingdings" panose="05000000000000000000" charset="0"/>
              <a:buChar char="Ø"/>
            </a:pPr>
            <a:r>
              <a:rPr lang="zh-CN" sz="2400" dirty="0">
                <a:latin typeface="微软雅黑" panose="020B0503020204020204" charset="-122"/>
                <a:ea typeface="微软雅黑" panose="020B0503020204020204" charset="-122"/>
              </a:rPr>
              <a:t>平立面图菜单下增加“柱平面图”绘制。</a:t>
            </a:r>
            <a:endParaRPr lang="zh-CN" sz="2400" dirty="0">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stretch>
            <a:fillRect/>
          </a:stretch>
        </p:blipFill>
        <p:spPr>
          <a:xfrm>
            <a:off x="9151620" y="3218180"/>
            <a:ext cx="2919730" cy="3067685"/>
          </a:xfrm>
          <a:prstGeom prst="rect">
            <a:avLst/>
          </a:prstGeom>
        </p:spPr>
      </p:pic>
      <p:pic>
        <p:nvPicPr>
          <p:cNvPr id="5" name="图片 4"/>
          <p:cNvPicPr>
            <a:picLocks noChangeAspect="1"/>
          </p:cNvPicPr>
          <p:nvPr/>
        </p:nvPicPr>
        <p:blipFill>
          <a:blip r:embed="rId2"/>
          <a:stretch>
            <a:fillRect/>
          </a:stretch>
        </p:blipFill>
        <p:spPr>
          <a:xfrm>
            <a:off x="8172450" y="74295"/>
            <a:ext cx="3898900" cy="3472180"/>
          </a:xfrm>
          <a:prstGeom prst="rect">
            <a:avLst/>
          </a:prstGeom>
          <a:ln>
            <a:noFill/>
          </a:ln>
        </p:spPr>
      </p:pic>
      <p:pic>
        <p:nvPicPr>
          <p:cNvPr id="2" name="图片 1"/>
          <p:cNvPicPr>
            <a:picLocks noChangeAspect="1"/>
          </p:cNvPicPr>
          <p:nvPr/>
        </p:nvPicPr>
        <p:blipFill>
          <a:blip r:embed="rId3"/>
          <a:stretch>
            <a:fillRect/>
          </a:stretch>
        </p:blipFill>
        <p:spPr>
          <a:xfrm>
            <a:off x="116840" y="2688590"/>
            <a:ext cx="8056245" cy="34086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83920" y="213360"/>
            <a:ext cx="6306185" cy="583565"/>
          </a:xfrm>
          <a:prstGeom prst="rect">
            <a:avLst/>
          </a:prstGeom>
          <a:noFill/>
        </p:spPr>
        <p:txBody>
          <a:bodyPr wrap="square" rtlCol="0">
            <a:spAutoFit/>
          </a:bodyPr>
          <a:lstStyle/>
          <a:p>
            <a:r>
              <a:rPr lang="en-US" altLang="zh-CN" sz="3200" b="1" dirty="0" smtClean="0">
                <a:solidFill>
                  <a:schemeClr val="tx2"/>
                </a:solidFill>
                <a:latin typeface="微软雅黑" panose="020B0503020204020204" charset="-122"/>
                <a:ea typeface="微软雅黑" panose="020B0503020204020204" charset="-122"/>
                <a:sym typeface="+mn-ea"/>
              </a:rPr>
              <a:t>2.2 </a:t>
            </a:r>
            <a:r>
              <a:rPr lang="zh-CN" altLang="en-US" sz="3200" b="1" dirty="0" smtClean="0">
                <a:solidFill>
                  <a:schemeClr val="tx2"/>
                </a:solidFill>
                <a:latin typeface="微软雅黑" panose="020B0503020204020204" charset="-122"/>
                <a:ea typeface="微软雅黑" panose="020B0503020204020204" charset="-122"/>
              </a:rPr>
              <a:t>连接板超厚给予提示</a:t>
            </a:r>
            <a:endParaRPr lang="zh-CN" altLang="en-US" sz="3200" b="1" dirty="0">
              <a:solidFill>
                <a:schemeClr val="tx2"/>
              </a:solidFill>
              <a:latin typeface="微软雅黑" panose="020B0503020204020204" charset="-122"/>
              <a:ea typeface="微软雅黑" panose="020B0503020204020204" charset="-122"/>
            </a:endParaRPr>
          </a:p>
        </p:txBody>
      </p:sp>
      <p:sp>
        <p:nvSpPr>
          <p:cNvPr id="22" name="文本框 21"/>
          <p:cNvSpPr txBox="1"/>
          <p:nvPr/>
        </p:nvSpPr>
        <p:spPr>
          <a:xfrm>
            <a:off x="483235" y="796925"/>
            <a:ext cx="5175885" cy="3322955"/>
          </a:xfrm>
          <a:prstGeom prst="rect">
            <a:avLst/>
          </a:prstGeom>
          <a:noFill/>
        </p:spPr>
        <p:txBody>
          <a:bodyPr wrap="square" rtlCol="0">
            <a:spAutoFit/>
          </a:bodyPr>
          <a:lstStyle/>
          <a:p>
            <a:pPr marL="342900" indent="-342900">
              <a:lnSpc>
                <a:spcPct val="150000"/>
              </a:lnSpc>
              <a:buFont typeface="Wingdings" panose="05000000000000000000" charset="0"/>
              <a:buChar char="Ø"/>
            </a:pPr>
            <a:r>
              <a:rPr lang="zh-CN" sz="2000" dirty="0">
                <a:latin typeface="微软雅黑" panose="020B0503020204020204" charset="-122"/>
                <a:ea typeface="微软雅黑" panose="020B0503020204020204" charset="-122"/>
              </a:rPr>
              <a:t>新版本增加针对钢构件连接验算中，出现计算板材厚度超出参数中默认的板厚时程序给予提示。</a:t>
            </a:r>
            <a:endParaRPr lang="zh-CN" sz="2000" dirty="0">
              <a:latin typeface="微软雅黑" panose="020B0503020204020204" charset="-122"/>
              <a:ea typeface="微软雅黑" panose="020B0503020204020204" charset="-122"/>
            </a:endParaRPr>
          </a:p>
          <a:p>
            <a:pPr marL="342900" indent="-342900">
              <a:lnSpc>
                <a:spcPct val="150000"/>
              </a:lnSpc>
              <a:buFont typeface="Wingdings" panose="05000000000000000000" charset="0"/>
              <a:buChar char="Ø"/>
            </a:pPr>
            <a:r>
              <a:rPr lang="zh-CN" sz="2000" dirty="0">
                <a:latin typeface="微软雅黑" panose="020B0503020204020204" charset="-122"/>
                <a:ea typeface="微软雅黑" panose="020B0503020204020204" charset="-122"/>
              </a:rPr>
              <a:t>此时可以修改默认的板厚为更厚的板材尺寸。也可以检查梁柱参数抗震加强参数信息，可考虑梁柱加强参数中是否勾选“梁翼缘与盖板总厚度可大于柱翼缘”。</a:t>
            </a:r>
            <a:endParaRPr lang="zh-CN" sz="2000" dirty="0">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5884545" y="538480"/>
            <a:ext cx="5892800" cy="4246880"/>
          </a:xfrm>
          <a:prstGeom prst="rect">
            <a:avLst/>
          </a:prstGeom>
        </p:spPr>
      </p:pic>
      <p:cxnSp>
        <p:nvCxnSpPr>
          <p:cNvPr id="6" name="直接连接符 5"/>
          <p:cNvCxnSpPr/>
          <p:nvPr/>
        </p:nvCxnSpPr>
        <p:spPr>
          <a:xfrm>
            <a:off x="7265035" y="3956050"/>
            <a:ext cx="2233295" cy="0"/>
          </a:xfrm>
          <a:prstGeom prst="line">
            <a:avLst/>
          </a:prstGeom>
          <a:ln w="28575" cmpd="thickThin">
            <a:solidFill>
              <a:srgbClr val="C00000"/>
            </a:solidFill>
            <a:prstDash val="solid"/>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stretch>
            <a:fillRect/>
          </a:stretch>
        </p:blipFill>
        <p:spPr>
          <a:xfrm>
            <a:off x="483235" y="4432935"/>
            <a:ext cx="5175250" cy="1816735"/>
          </a:xfrm>
          <a:prstGeom prst="rect">
            <a:avLst/>
          </a:prstGeom>
        </p:spPr>
      </p:pic>
      <p:pic>
        <p:nvPicPr>
          <p:cNvPr id="8" name="图片 7"/>
          <p:cNvPicPr>
            <a:picLocks noChangeAspect="1"/>
          </p:cNvPicPr>
          <p:nvPr/>
        </p:nvPicPr>
        <p:blipFill>
          <a:blip r:embed="rId3"/>
          <a:stretch>
            <a:fillRect/>
          </a:stretch>
        </p:blipFill>
        <p:spPr>
          <a:xfrm>
            <a:off x="6518910" y="1427480"/>
            <a:ext cx="5554345" cy="40030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文本框 21"/>
          <p:cNvSpPr txBox="1"/>
          <p:nvPr/>
        </p:nvSpPr>
        <p:spPr>
          <a:xfrm>
            <a:off x="236220" y="1097915"/>
            <a:ext cx="5211445" cy="4077970"/>
          </a:xfrm>
          <a:prstGeom prst="rect">
            <a:avLst/>
          </a:prstGeom>
          <a:noFill/>
        </p:spPr>
        <p:txBody>
          <a:bodyPr wrap="square" rtlCol="0">
            <a:spAutoFit/>
          </a:bodyPr>
          <a:lstStyle/>
          <a:p>
            <a:pPr marL="342900" indent="-342900">
              <a:lnSpc>
                <a:spcPct val="140000"/>
              </a:lnSpc>
              <a:buFont typeface="Wingdings" panose="05000000000000000000" pitchFamily="2" charset="2"/>
              <a:buChar char="Ø"/>
            </a:pPr>
            <a:r>
              <a:rPr sz="2400" dirty="0">
                <a:latin typeface="微软雅黑" panose="020B0503020204020204" charset="-122"/>
                <a:ea typeface="微软雅黑" panose="020B0503020204020204" charset="-122"/>
              </a:rPr>
              <a:t>改进用户图签导入功能</a:t>
            </a:r>
            <a:endParaRPr sz="2400" dirty="0">
              <a:latin typeface="微软雅黑" panose="020B0503020204020204" charset="-122"/>
              <a:ea typeface="微软雅黑" panose="020B0503020204020204" charset="-122"/>
            </a:endParaRPr>
          </a:p>
          <a:p>
            <a:pPr indent="0">
              <a:lnSpc>
                <a:spcPct val="140000"/>
              </a:lnSpc>
              <a:buFont typeface="Wingdings" panose="05000000000000000000" pitchFamily="2" charset="2"/>
              <a:buNone/>
            </a:pPr>
            <a:r>
              <a:rPr sz="2400" dirty="0">
                <a:latin typeface="微软雅黑" panose="020B0503020204020204" charset="-122"/>
                <a:ea typeface="微软雅黑" panose="020B0503020204020204" charset="-122"/>
              </a:rPr>
              <a:t>在程序内置了通用图签，也可导入 DWG 中的自定义图签。导入图签后对应图幅的加长图纸会一同进行设置。</a:t>
            </a:r>
            <a:endParaRPr sz="2400" dirty="0">
              <a:latin typeface="微软雅黑" panose="020B0503020204020204" charset="-122"/>
              <a:ea typeface="微软雅黑" panose="020B0503020204020204" charset="-122"/>
            </a:endParaRPr>
          </a:p>
          <a:p>
            <a:pPr marL="342900" indent="-342900">
              <a:lnSpc>
                <a:spcPct val="140000"/>
              </a:lnSpc>
              <a:buFont typeface="Wingdings" panose="05000000000000000000" pitchFamily="2" charset="2"/>
              <a:buChar char="Ø"/>
            </a:pPr>
            <a:endParaRPr sz="2400" dirty="0">
              <a:latin typeface="微软雅黑" panose="020B0503020204020204" charset="-122"/>
              <a:ea typeface="微软雅黑" panose="020B0503020204020204" charset="-122"/>
              <a:sym typeface="+mn-ea"/>
            </a:endParaRPr>
          </a:p>
          <a:p>
            <a:pPr marL="342900" indent="-342900">
              <a:lnSpc>
                <a:spcPct val="140000"/>
              </a:lnSpc>
              <a:buFont typeface="Wingdings" panose="05000000000000000000" pitchFamily="2" charset="2"/>
              <a:buChar char="Ø"/>
            </a:pPr>
            <a:r>
              <a:rPr sz="2400" dirty="0">
                <a:latin typeface="微软雅黑" panose="020B0503020204020204" charset="-122"/>
                <a:ea typeface="微软雅黑" panose="020B0503020204020204" charset="-122"/>
                <a:sym typeface="+mn-ea"/>
              </a:rPr>
              <a:t>自动生成带图框施工图并根据平面图尺寸自动选择需要的图框尺寸。</a:t>
            </a:r>
            <a:endParaRPr sz="2400" dirty="0">
              <a:latin typeface="微软雅黑" panose="020B0503020204020204" charset="-122"/>
              <a:ea typeface="微软雅黑" panose="020B0503020204020204" charset="-122"/>
              <a:sym typeface="+mn-ea"/>
            </a:endParaRPr>
          </a:p>
          <a:p>
            <a:pPr marL="342900" indent="-342900">
              <a:buFont typeface="Wingdings" panose="05000000000000000000" pitchFamily="2" charset="2"/>
              <a:buChar char="Ø"/>
            </a:pPr>
            <a:endParaRPr sz="2400" dirty="0">
              <a:latin typeface="微软雅黑" panose="020B0503020204020204" charset="-122"/>
              <a:ea typeface="微软雅黑" panose="020B0503020204020204" charset="-122"/>
              <a:sym typeface="+mn-ea"/>
            </a:endParaRPr>
          </a:p>
        </p:txBody>
      </p:sp>
      <p:pic>
        <p:nvPicPr>
          <p:cNvPr id="4" name="图片 3"/>
          <p:cNvPicPr>
            <a:picLocks noChangeAspect="1"/>
          </p:cNvPicPr>
          <p:nvPr/>
        </p:nvPicPr>
        <p:blipFill>
          <a:blip r:embed="rId1"/>
          <a:stretch>
            <a:fillRect/>
          </a:stretch>
        </p:blipFill>
        <p:spPr>
          <a:xfrm>
            <a:off x="5448300" y="457200"/>
            <a:ext cx="6553200" cy="1244600"/>
          </a:xfrm>
          <a:prstGeom prst="rect">
            <a:avLst/>
          </a:prstGeom>
        </p:spPr>
      </p:pic>
      <p:pic>
        <p:nvPicPr>
          <p:cNvPr id="6" name="图片 5"/>
          <p:cNvPicPr>
            <a:picLocks noChangeAspect="1"/>
          </p:cNvPicPr>
          <p:nvPr/>
        </p:nvPicPr>
        <p:blipFill>
          <a:blip r:embed="rId2"/>
          <a:stretch>
            <a:fillRect/>
          </a:stretch>
        </p:blipFill>
        <p:spPr>
          <a:xfrm>
            <a:off x="5448300" y="1701800"/>
            <a:ext cx="6583680" cy="3467100"/>
          </a:xfrm>
          <a:prstGeom prst="rect">
            <a:avLst/>
          </a:prstGeom>
        </p:spPr>
      </p:pic>
      <p:sp>
        <p:nvSpPr>
          <p:cNvPr id="5" name="文本框 4"/>
          <p:cNvSpPr txBox="1"/>
          <p:nvPr/>
        </p:nvSpPr>
        <p:spPr>
          <a:xfrm>
            <a:off x="883920" y="213360"/>
            <a:ext cx="4474845" cy="583565"/>
          </a:xfrm>
          <a:prstGeom prst="rect">
            <a:avLst/>
          </a:prstGeom>
          <a:noFill/>
        </p:spPr>
        <p:txBody>
          <a:bodyPr wrap="square" rtlCol="0">
            <a:spAutoFit/>
          </a:bodyPr>
          <a:p>
            <a:r>
              <a:rPr lang="en-US" altLang="zh-CN" sz="3200" b="1" dirty="0" smtClean="0">
                <a:solidFill>
                  <a:schemeClr val="tx2"/>
                </a:solidFill>
                <a:latin typeface="微软雅黑" panose="020B0503020204020204" charset="-122"/>
                <a:ea typeface="微软雅黑" panose="020B0503020204020204" charset="-122"/>
                <a:sym typeface="+mn-ea"/>
              </a:rPr>
              <a:t>2.3</a:t>
            </a:r>
            <a:r>
              <a:rPr sz="3200" b="1" dirty="0" smtClean="0">
                <a:solidFill>
                  <a:schemeClr val="tx2"/>
                </a:solidFill>
                <a:latin typeface="微软雅黑" panose="020B0503020204020204" charset="-122"/>
                <a:ea typeface="微软雅黑" panose="020B0503020204020204" charset="-122"/>
                <a:sym typeface="+mn-ea"/>
              </a:rPr>
              <a:t>增加图框设置功能</a:t>
            </a:r>
            <a:endParaRPr lang="zh-CN" altLang="en-US" sz="3200" b="1" dirty="0">
              <a:solidFill>
                <a:schemeClr val="tx2"/>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文本框 21"/>
          <p:cNvSpPr txBox="1"/>
          <p:nvPr/>
        </p:nvSpPr>
        <p:spPr>
          <a:xfrm>
            <a:off x="326390" y="1182370"/>
            <a:ext cx="5226685" cy="3046095"/>
          </a:xfrm>
          <a:prstGeom prst="rect">
            <a:avLst/>
          </a:prstGeom>
          <a:noFill/>
        </p:spPr>
        <p:txBody>
          <a:bodyPr wrap="square" rtlCol="0">
            <a:spAutoFit/>
          </a:bodyPr>
          <a:lstStyle/>
          <a:p>
            <a:pPr marL="342900" indent="-342900">
              <a:buFont typeface="Wingdings" panose="05000000000000000000" charset="0"/>
              <a:buChar char="Ø"/>
            </a:pPr>
            <a:r>
              <a:rPr lang="zh-CN" altLang="en-US" sz="2400" dirty="0">
                <a:latin typeface="微软雅黑" panose="020B0503020204020204" charset="-122"/>
                <a:ea typeface="微软雅黑" panose="020B0503020204020204" charset="-122"/>
              </a:rPr>
              <a:t>改进屋面支撑、系杆节点、抗风      柱节点考虑相互避让交错连接情况</a:t>
            </a:r>
            <a:endParaRPr lang="zh-CN" altLang="en-US" sz="2400" dirty="0">
              <a:latin typeface="微软雅黑" panose="020B0503020204020204" charset="-122"/>
              <a:ea typeface="微软雅黑" panose="020B0503020204020204" charset="-122"/>
            </a:endParaRPr>
          </a:p>
          <a:p>
            <a:pPr marL="342900" indent="-342900">
              <a:buFont typeface="Wingdings" panose="05000000000000000000" charset="0"/>
              <a:buChar char="Ø"/>
            </a:pPr>
            <a:endParaRPr lang="zh-CN" altLang="en-US" sz="2400" dirty="0">
              <a:latin typeface="微软雅黑" panose="020B0503020204020204" charset="-122"/>
              <a:ea typeface="微软雅黑" panose="020B0503020204020204" charset="-122"/>
            </a:endParaRPr>
          </a:p>
          <a:p>
            <a:pPr marL="342900" indent="-342900">
              <a:buFont typeface="Wingdings" panose="05000000000000000000" charset="0"/>
              <a:buChar char="Ø"/>
            </a:pPr>
            <a:r>
              <a:rPr lang="zh-CN" altLang="en-US" sz="2400" dirty="0">
                <a:latin typeface="微软雅黑" panose="020B0503020204020204" charset="-122"/>
                <a:ea typeface="微软雅黑" panose="020B0503020204020204" charset="-122"/>
              </a:rPr>
              <a:t>改进柱间支撑、系杆节点、牛腿节点考虑相互避让交错连接情况</a:t>
            </a:r>
            <a:endParaRPr lang="zh-CN" altLang="en-US" sz="2400" dirty="0">
              <a:latin typeface="微软雅黑" panose="020B0503020204020204" charset="-122"/>
              <a:ea typeface="微软雅黑" panose="020B0503020204020204" charset="-122"/>
            </a:endParaRPr>
          </a:p>
          <a:p>
            <a:pPr indent="0">
              <a:buFont typeface="Wingdings" panose="05000000000000000000" charset="0"/>
              <a:buNone/>
            </a:pPr>
            <a:endParaRPr lang="zh-CN" altLang="en-US" sz="2400" dirty="0">
              <a:latin typeface="微软雅黑" panose="020B0503020204020204" charset="-122"/>
              <a:ea typeface="微软雅黑" panose="020B0503020204020204" charset="-122"/>
            </a:endParaRPr>
          </a:p>
          <a:p>
            <a:pPr marL="342900" indent="-342900">
              <a:buFont typeface="Wingdings" panose="05000000000000000000" charset="0"/>
              <a:buChar char="Ø"/>
            </a:pPr>
            <a:r>
              <a:rPr lang="zh-CN" altLang="en-US" sz="2400" dirty="0">
                <a:latin typeface="微软雅黑" panose="020B0503020204020204" charset="-122"/>
                <a:ea typeface="微软雅黑" panose="020B0503020204020204" charset="-122"/>
              </a:rPr>
              <a:t>使整体三维模型更符合实际要求，更直观地指导现场施工。</a:t>
            </a:r>
            <a:r>
              <a:rPr lang="en-US" altLang="zh-CN" sz="2400" dirty="0">
                <a:solidFill>
                  <a:schemeClr val="accent5">
                    <a:lumMod val="50000"/>
                  </a:schemeClr>
                </a:solidFill>
                <a:latin typeface="微软雅黑" panose="020B0503020204020204" charset="-122"/>
                <a:ea typeface="微软雅黑" panose="020B0503020204020204" charset="-122"/>
              </a:rPr>
              <a:t>          </a:t>
            </a:r>
            <a:endParaRPr lang="en-US" altLang="zh-CN" sz="2400" dirty="0">
              <a:solidFill>
                <a:schemeClr val="accent5">
                  <a:lumMod val="50000"/>
                </a:schemeClr>
              </a:solidFill>
              <a:latin typeface="微软雅黑" panose="020B0503020204020204" charset="-122"/>
              <a:ea typeface="微软雅黑" panose="020B0503020204020204" charset="-122"/>
            </a:endParaRPr>
          </a:p>
        </p:txBody>
      </p:sp>
      <p:sp>
        <p:nvSpPr>
          <p:cNvPr id="8" name="文本框 7"/>
          <p:cNvSpPr txBox="1"/>
          <p:nvPr/>
        </p:nvSpPr>
        <p:spPr>
          <a:xfrm>
            <a:off x="822960" y="172720"/>
            <a:ext cx="7091045" cy="583565"/>
          </a:xfrm>
          <a:prstGeom prst="rect">
            <a:avLst/>
          </a:prstGeom>
          <a:noFill/>
        </p:spPr>
        <p:txBody>
          <a:bodyPr wrap="square" rtlCol="0">
            <a:spAutoFit/>
          </a:bodyPr>
          <a:lstStyle/>
          <a:p>
            <a:r>
              <a:rPr lang="en-US" altLang="zh-CN" sz="3200" b="1" dirty="0" smtClean="0">
                <a:solidFill>
                  <a:schemeClr val="tx2"/>
                </a:solidFill>
                <a:latin typeface="微软雅黑" panose="020B0503020204020204" charset="-122"/>
                <a:ea typeface="微软雅黑" panose="020B0503020204020204" charset="-122"/>
              </a:rPr>
              <a:t>2.4</a:t>
            </a:r>
            <a:r>
              <a:rPr lang="zh-CN" sz="3200" b="1" dirty="0" smtClean="0">
                <a:solidFill>
                  <a:schemeClr val="tx2"/>
                </a:solidFill>
                <a:latin typeface="微软雅黑" panose="020B0503020204020204" charset="-122"/>
                <a:ea typeface="微软雅黑" panose="020B0503020204020204" charset="-122"/>
              </a:rPr>
              <a:t>改进</a:t>
            </a:r>
            <a:r>
              <a:rPr sz="3200" b="1" dirty="0" smtClean="0">
                <a:solidFill>
                  <a:schemeClr val="tx2"/>
                </a:solidFill>
                <a:latin typeface="微软雅黑" panose="020B0503020204020204" charset="-122"/>
                <a:ea typeface="微软雅黑" panose="020B0503020204020204" charset="-122"/>
              </a:rPr>
              <a:t>门刚组合节点</a:t>
            </a:r>
            <a:endParaRPr sz="3200" b="1" dirty="0" smtClean="0">
              <a:solidFill>
                <a:schemeClr val="tx2"/>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5682615" y="567690"/>
            <a:ext cx="6258560" cy="1835785"/>
          </a:xfrm>
          <a:prstGeom prst="rect">
            <a:avLst/>
          </a:prstGeom>
        </p:spPr>
      </p:pic>
      <p:pic>
        <p:nvPicPr>
          <p:cNvPr id="3" name="图片 2"/>
          <p:cNvPicPr>
            <a:picLocks noChangeAspect="1"/>
          </p:cNvPicPr>
          <p:nvPr/>
        </p:nvPicPr>
        <p:blipFill>
          <a:blip r:embed="rId2"/>
          <a:stretch>
            <a:fillRect/>
          </a:stretch>
        </p:blipFill>
        <p:spPr>
          <a:xfrm>
            <a:off x="5682615" y="2733675"/>
            <a:ext cx="6210300" cy="2482850"/>
          </a:xfrm>
          <a:prstGeom prst="rect">
            <a:avLst/>
          </a:prstGeom>
        </p:spPr>
      </p:pic>
      <p:pic>
        <p:nvPicPr>
          <p:cNvPr id="4" name="图片 3"/>
          <p:cNvPicPr>
            <a:picLocks noChangeAspect="1"/>
          </p:cNvPicPr>
          <p:nvPr/>
        </p:nvPicPr>
        <p:blipFill>
          <a:blip r:embed="rId3"/>
          <a:stretch>
            <a:fillRect/>
          </a:stretch>
        </p:blipFill>
        <p:spPr>
          <a:xfrm>
            <a:off x="5682615" y="567690"/>
            <a:ext cx="6328410" cy="4866005"/>
          </a:xfrm>
          <a:prstGeom prst="rect">
            <a:avLst/>
          </a:prstGeom>
        </p:spPr>
      </p:pic>
      <p:pic>
        <p:nvPicPr>
          <p:cNvPr id="5" name="图片 4"/>
          <p:cNvPicPr>
            <a:picLocks noChangeAspect="1"/>
          </p:cNvPicPr>
          <p:nvPr/>
        </p:nvPicPr>
        <p:blipFill>
          <a:blip r:embed="rId4"/>
          <a:stretch>
            <a:fillRect/>
          </a:stretch>
        </p:blipFill>
        <p:spPr>
          <a:xfrm>
            <a:off x="5375910" y="403225"/>
            <a:ext cx="6699885" cy="51803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326390" y="922020"/>
            <a:ext cx="8528050" cy="1198880"/>
          </a:xfrm>
          <a:prstGeom prst="rect">
            <a:avLst/>
          </a:prstGeom>
          <a:noFill/>
        </p:spPr>
        <p:txBody>
          <a:bodyPr wrap="square" rtlCol="0">
            <a:spAutoFit/>
          </a:bodyPr>
          <a:lstStyle/>
          <a:p>
            <a:pPr marL="342900" indent="-342900">
              <a:buFont typeface="Wingdings" panose="05000000000000000000" charset="0"/>
              <a:buChar char="Ø"/>
            </a:pPr>
            <a:r>
              <a:rPr lang="zh-CN" altLang="en-US" sz="2400" dirty="0">
                <a:latin typeface="微软雅黑" panose="020B0503020204020204" charset="-122"/>
                <a:ea typeface="微软雅黑" panose="020B0503020204020204" charset="-122"/>
                <a:sym typeface="+mn-ea"/>
              </a:rPr>
              <a:t>针对门刚屋面墙面檩条系统有檩条、隅撑、拉条增加并入设计模型整体显示功能，同时可通过“显示开关”控制是否显示檩条系统。</a:t>
            </a:r>
            <a:r>
              <a:rPr lang="en-US" altLang="zh-CN" sz="2400" dirty="0">
                <a:solidFill>
                  <a:schemeClr val="accent5">
                    <a:lumMod val="50000"/>
                  </a:schemeClr>
                </a:solidFill>
                <a:latin typeface="微软雅黑" panose="020B0503020204020204" charset="-122"/>
                <a:ea typeface="微软雅黑" panose="020B0503020204020204" charset="-122"/>
              </a:rPr>
              <a:t>         </a:t>
            </a:r>
            <a:endParaRPr lang="en-US" altLang="zh-CN" sz="2400" dirty="0">
              <a:solidFill>
                <a:schemeClr val="accent5">
                  <a:lumMod val="50000"/>
                </a:schemeClr>
              </a:solidFill>
              <a:latin typeface="微软雅黑" panose="020B0503020204020204" charset="-122"/>
              <a:ea typeface="微软雅黑" panose="020B0503020204020204" charset="-122"/>
            </a:endParaRPr>
          </a:p>
        </p:txBody>
      </p:sp>
      <p:sp>
        <p:nvSpPr>
          <p:cNvPr id="8" name="文本框 7"/>
          <p:cNvSpPr txBox="1"/>
          <p:nvPr/>
        </p:nvSpPr>
        <p:spPr>
          <a:xfrm>
            <a:off x="822960" y="172720"/>
            <a:ext cx="7091045" cy="1076325"/>
          </a:xfrm>
          <a:prstGeom prst="rect">
            <a:avLst/>
          </a:prstGeom>
          <a:noFill/>
        </p:spPr>
        <p:txBody>
          <a:bodyPr wrap="square" rtlCol="0">
            <a:spAutoFit/>
          </a:bodyPr>
          <a:lstStyle/>
          <a:p>
            <a:r>
              <a:rPr lang="en-US" altLang="zh-CN" sz="3200" b="1" dirty="0" smtClean="0">
                <a:solidFill>
                  <a:schemeClr val="tx2"/>
                </a:solidFill>
                <a:latin typeface="微软雅黑" panose="020B0503020204020204" charset="-122"/>
                <a:ea typeface="微软雅黑" panose="020B0503020204020204" charset="-122"/>
              </a:rPr>
              <a:t>2.5</a:t>
            </a:r>
            <a:r>
              <a:rPr lang="en-US" altLang="zh-CN" sz="3200" b="1" dirty="0" smtClean="0">
                <a:solidFill>
                  <a:schemeClr val="tx2"/>
                </a:solidFill>
                <a:latin typeface="微软雅黑" panose="020B0503020204020204" charset="-122"/>
                <a:ea typeface="微软雅黑" panose="020B0503020204020204" charset="-122"/>
                <a:sym typeface="+mn-ea"/>
              </a:rPr>
              <a:t>檩条系统在三维模型整体显示</a:t>
            </a:r>
            <a:endParaRPr lang="en-US" altLang="zh-CN" sz="3200" b="1" dirty="0" smtClean="0">
              <a:solidFill>
                <a:schemeClr val="tx2"/>
              </a:solidFill>
              <a:latin typeface="微软雅黑" panose="020B0503020204020204" charset="-122"/>
              <a:ea typeface="微软雅黑" panose="020B0503020204020204" charset="-122"/>
            </a:endParaRPr>
          </a:p>
          <a:p>
            <a:endParaRPr sz="3200" b="1" dirty="0" smtClean="0">
              <a:solidFill>
                <a:schemeClr val="tx2"/>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1"/>
          <a:stretch>
            <a:fillRect/>
          </a:stretch>
        </p:blipFill>
        <p:spPr>
          <a:xfrm>
            <a:off x="326390" y="2248535"/>
            <a:ext cx="8337550" cy="3872230"/>
          </a:xfrm>
          <a:prstGeom prst="rect">
            <a:avLst/>
          </a:prstGeom>
        </p:spPr>
      </p:pic>
      <p:pic>
        <p:nvPicPr>
          <p:cNvPr id="2" name="图片 1"/>
          <p:cNvPicPr>
            <a:picLocks noChangeAspect="1"/>
          </p:cNvPicPr>
          <p:nvPr/>
        </p:nvPicPr>
        <p:blipFill>
          <a:blip r:embed="rId2"/>
          <a:stretch>
            <a:fillRect/>
          </a:stretch>
        </p:blipFill>
        <p:spPr>
          <a:xfrm>
            <a:off x="9140825" y="497840"/>
            <a:ext cx="2689225" cy="56229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843280" y="182880"/>
            <a:ext cx="3888740" cy="583565"/>
          </a:xfrm>
          <a:prstGeom prst="rect">
            <a:avLst/>
          </a:prstGeom>
          <a:noFill/>
        </p:spPr>
        <p:txBody>
          <a:bodyPr wrap="square" rtlCol="0">
            <a:spAutoFit/>
          </a:bodyPr>
          <a:lstStyle/>
          <a:p>
            <a:r>
              <a:rPr lang="en-US" altLang="zh-CN" sz="3200" b="1" dirty="0" smtClean="0">
                <a:solidFill>
                  <a:schemeClr val="tx2"/>
                </a:solidFill>
                <a:latin typeface="微软雅黑" panose="020B0503020204020204" charset="-122"/>
                <a:ea typeface="微软雅黑" panose="020B0503020204020204" charset="-122"/>
              </a:rPr>
              <a:t>2.7 </a:t>
            </a:r>
            <a:r>
              <a:rPr lang="zh-CN" altLang="en-US" sz="3200" b="1" dirty="0" smtClean="0">
                <a:solidFill>
                  <a:schemeClr val="tx2"/>
                </a:solidFill>
                <a:latin typeface="微软雅黑" panose="020B0503020204020204" charset="-122"/>
                <a:ea typeface="微软雅黑" panose="020B0503020204020204" charset="-122"/>
              </a:rPr>
              <a:t>补充</a:t>
            </a:r>
            <a:r>
              <a:rPr lang="en-US" altLang="zh-CN" sz="3200" b="1" dirty="0" smtClean="0">
                <a:solidFill>
                  <a:schemeClr val="tx2"/>
                </a:solidFill>
                <a:latin typeface="微软雅黑" panose="020B0503020204020204" charset="-122"/>
                <a:ea typeface="微软雅黑" panose="020B0503020204020204" charset="-122"/>
                <a:sym typeface="+mn-ea"/>
              </a:rPr>
              <a:t>节点工具箱</a:t>
            </a:r>
            <a:endParaRPr lang="en-US" altLang="zh-CN" sz="3200" b="1" dirty="0" smtClean="0">
              <a:solidFill>
                <a:schemeClr val="tx2"/>
              </a:solidFill>
              <a:latin typeface="微软雅黑" panose="020B0503020204020204" charset="-122"/>
              <a:ea typeface="微软雅黑" panose="020B0503020204020204" charset="-122"/>
            </a:endParaRPr>
          </a:p>
        </p:txBody>
      </p:sp>
      <p:sp>
        <p:nvSpPr>
          <p:cNvPr id="2" name="文本框 1"/>
          <p:cNvSpPr txBox="1"/>
          <p:nvPr/>
        </p:nvSpPr>
        <p:spPr>
          <a:xfrm>
            <a:off x="326390" y="972820"/>
            <a:ext cx="4708525" cy="2009775"/>
          </a:xfrm>
          <a:prstGeom prst="rect">
            <a:avLst/>
          </a:prstGeom>
          <a:noFill/>
        </p:spPr>
        <p:txBody>
          <a:bodyPr wrap="square" rtlCol="0">
            <a:spAutoFit/>
          </a:bodyPr>
          <a:p>
            <a:pPr marL="342900" indent="-342900">
              <a:lnSpc>
                <a:spcPct val="130000"/>
              </a:lnSpc>
              <a:buFont typeface="Wingdings" panose="05000000000000000000" charset="0"/>
              <a:buChar char="Ø"/>
            </a:pPr>
            <a:r>
              <a:rPr lang="zh-CN" altLang="en-US" sz="2400" dirty="0">
                <a:latin typeface="微软雅黑" panose="020B0503020204020204" charset="-122"/>
                <a:ea typeface="微软雅黑" panose="020B0503020204020204" charset="-122"/>
                <a:sym typeface="+mn-ea"/>
              </a:rPr>
              <a:t>节点工具箱增加门刚系列节点验算包括门刚梁柱节点、梁梁拼接节点和门刚柱脚节点工具箱的验算和</a:t>
            </a:r>
            <a:r>
              <a:rPr lang="zh-CN" altLang="en-US" sz="2400" dirty="0">
                <a:latin typeface="微软雅黑" panose="020B0503020204020204" charset="-122"/>
                <a:ea typeface="微软雅黑" panose="020B0503020204020204" charset="-122"/>
              </a:rPr>
              <a:t>绘图。          </a:t>
            </a:r>
            <a:endParaRPr lang="zh-CN" altLang="en-US" sz="2400" dirty="0">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1"/>
          <a:stretch>
            <a:fillRect/>
          </a:stretch>
        </p:blipFill>
        <p:spPr>
          <a:xfrm>
            <a:off x="5117465" y="386715"/>
            <a:ext cx="6819265" cy="5348605"/>
          </a:xfrm>
          <a:prstGeom prst="rect">
            <a:avLst/>
          </a:prstGeom>
        </p:spPr>
      </p:pic>
      <p:pic>
        <p:nvPicPr>
          <p:cNvPr id="4" name="图片 3"/>
          <p:cNvPicPr>
            <a:picLocks noChangeAspect="1"/>
          </p:cNvPicPr>
          <p:nvPr/>
        </p:nvPicPr>
        <p:blipFill>
          <a:blip r:embed="rId2"/>
          <a:stretch>
            <a:fillRect/>
          </a:stretch>
        </p:blipFill>
        <p:spPr>
          <a:xfrm>
            <a:off x="389255" y="3259455"/>
            <a:ext cx="4542790" cy="29057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266700" y="815975"/>
            <a:ext cx="6005195" cy="2091690"/>
          </a:xfrm>
          <a:prstGeom prst="rect">
            <a:avLst/>
          </a:prstGeom>
          <a:noFill/>
        </p:spPr>
        <p:txBody>
          <a:bodyPr wrap="square" rtlCol="0">
            <a:spAutoFit/>
          </a:bodyPr>
          <a:lstStyle/>
          <a:p>
            <a:pPr marL="342900" indent="-342900">
              <a:lnSpc>
                <a:spcPct val="130000"/>
              </a:lnSpc>
              <a:buFont typeface="Wingdings" panose="05000000000000000000" pitchFamily="2" charset="2"/>
              <a:buChar char="Ø"/>
            </a:pPr>
            <a:r>
              <a:rPr lang="zh-CN" altLang="en-US" sz="2000" dirty="0">
                <a:latin typeface="微软雅黑" panose="020B0503020204020204" charset="-122"/>
                <a:ea typeface="微软雅黑" panose="020B0503020204020204" charset="-122"/>
              </a:rPr>
              <a:t>计算书菜单下增加word版详细计算书输出功能。</a:t>
            </a:r>
            <a:endParaRPr lang="zh-CN" altLang="en-US" sz="2000" dirty="0">
              <a:latin typeface="微软雅黑" panose="020B0503020204020204" charset="-122"/>
              <a:ea typeface="微软雅黑" panose="020B0503020204020204" charset="-122"/>
            </a:endParaRPr>
          </a:p>
          <a:p>
            <a:pPr marL="342900" indent="-342900">
              <a:lnSpc>
                <a:spcPct val="130000"/>
              </a:lnSpc>
              <a:buFont typeface="Wingdings" panose="05000000000000000000" pitchFamily="2" charset="2"/>
              <a:buChar char="Ø"/>
            </a:pPr>
            <a:r>
              <a:rPr lang="zh-CN" altLang="en-US" sz="2000" dirty="0">
                <a:latin typeface="微软雅黑" panose="020B0503020204020204" charset="-122"/>
                <a:ea typeface="微软雅黑" panose="020B0503020204020204" charset="-122"/>
              </a:rPr>
              <a:t>单节点鼠标右键可以即时查看word版详细计算书，输出设计依据规范标准、依据的具体公式、详细计算过程、计算结果、超限信息等信息，全面支持框架、门式刚架节点连接设计输出。</a:t>
            </a:r>
            <a:endParaRPr lang="zh-CN" altLang="en-US" sz="2000" dirty="0">
              <a:latin typeface="微软雅黑" panose="020B0503020204020204" charset="-122"/>
              <a:ea typeface="微软雅黑" panose="020B0503020204020204" charset="-122"/>
            </a:endParaRPr>
          </a:p>
        </p:txBody>
      </p:sp>
      <p:sp>
        <p:nvSpPr>
          <p:cNvPr id="3" name="文本框 2"/>
          <p:cNvSpPr txBox="1"/>
          <p:nvPr/>
        </p:nvSpPr>
        <p:spPr>
          <a:xfrm>
            <a:off x="843280" y="182880"/>
            <a:ext cx="8369935" cy="583565"/>
          </a:xfrm>
          <a:prstGeom prst="rect">
            <a:avLst/>
          </a:prstGeom>
          <a:noFill/>
        </p:spPr>
        <p:txBody>
          <a:bodyPr wrap="square" rtlCol="0">
            <a:spAutoFit/>
          </a:bodyPr>
          <a:p>
            <a:r>
              <a:rPr lang="en-US" altLang="zh-CN" sz="3200" b="1" dirty="0" smtClean="0">
                <a:solidFill>
                  <a:schemeClr val="tx2"/>
                </a:solidFill>
                <a:latin typeface="微软雅黑" panose="020B0503020204020204" charset="-122"/>
                <a:ea typeface="微软雅黑" panose="020B0503020204020204" charset="-122"/>
              </a:rPr>
              <a:t>2.8</a:t>
            </a:r>
            <a:r>
              <a:rPr sz="3200" b="1" dirty="0" smtClean="0">
                <a:solidFill>
                  <a:schemeClr val="tx2"/>
                </a:solidFill>
                <a:latin typeface="微软雅黑" panose="020B0503020204020204" charset="-122"/>
                <a:ea typeface="微软雅黑" panose="020B0503020204020204" charset="-122"/>
              </a:rPr>
              <a:t>增加详细计算过程输出的word版计算书</a:t>
            </a:r>
            <a:endParaRPr sz="3200" b="1" dirty="0" smtClean="0">
              <a:solidFill>
                <a:schemeClr val="tx2"/>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6182995" y="1075690"/>
            <a:ext cx="5708015" cy="4830445"/>
          </a:xfrm>
          <a:prstGeom prst="rect">
            <a:avLst/>
          </a:prstGeom>
        </p:spPr>
      </p:pic>
      <p:pic>
        <p:nvPicPr>
          <p:cNvPr id="4" name="图片 3"/>
          <p:cNvPicPr>
            <a:picLocks noChangeAspect="1"/>
          </p:cNvPicPr>
          <p:nvPr/>
        </p:nvPicPr>
        <p:blipFill>
          <a:blip r:embed="rId2"/>
          <a:stretch>
            <a:fillRect/>
          </a:stretch>
        </p:blipFill>
        <p:spPr>
          <a:xfrm>
            <a:off x="452755" y="2905760"/>
            <a:ext cx="5306060" cy="33712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1080138" y="50802"/>
            <a:ext cx="1144316" cy="523218"/>
          </a:xfrm>
          <a:prstGeom prst="rect">
            <a:avLst/>
          </a:prstGeom>
          <a:noFill/>
        </p:spPr>
        <p:txBody>
          <a:bodyPr wrap="square" lIns="91438" tIns="45719" rIns="91438" bIns="45719" rtlCol="0">
            <a:spAutoFit/>
          </a:bodyPr>
          <a:lstStyle/>
          <a:p>
            <a:pPr algn="dist"/>
            <a:r>
              <a:rPr lang="zh-CN" altLang="en-US" sz="2800" b="1" dirty="0" smtClean="0">
                <a:solidFill>
                  <a:schemeClr val="bg1"/>
                </a:solidFill>
                <a:latin typeface="微软雅黑" panose="020B0503020204020204" charset="-122"/>
                <a:ea typeface="微软雅黑" panose="020B0503020204020204" charset="-122"/>
              </a:rPr>
              <a:t>目录</a:t>
            </a:r>
            <a:endParaRPr lang="en-US" altLang="zh-CN" sz="2800" b="1" dirty="0" smtClean="0">
              <a:solidFill>
                <a:schemeClr val="bg1"/>
              </a:solidFill>
              <a:latin typeface="微软雅黑" panose="020B0503020204020204" charset="-122"/>
              <a:ea typeface="微软雅黑" panose="020B0503020204020204" charset="-122"/>
            </a:endParaRPr>
          </a:p>
        </p:txBody>
      </p:sp>
      <p:sp>
        <p:nvSpPr>
          <p:cNvPr id="8" name="TextBox 7"/>
          <p:cNvSpPr txBox="1"/>
          <p:nvPr/>
        </p:nvSpPr>
        <p:spPr>
          <a:xfrm>
            <a:off x="3200401" y="2073275"/>
            <a:ext cx="8046719" cy="3415030"/>
          </a:xfrm>
          <a:prstGeom prst="rect">
            <a:avLst/>
          </a:prstGeom>
          <a:noFill/>
        </p:spPr>
        <p:txBody>
          <a:bodyPr wrap="square" rtlCol="0">
            <a:spAutoFit/>
          </a:bodyPr>
          <a:lstStyle/>
          <a:p>
            <a:pPr>
              <a:lnSpc>
                <a:spcPct val="150000"/>
              </a:lnSpc>
            </a:pPr>
            <a:r>
              <a:rPr lang="zh-CN" altLang="en-US" sz="3600" b="1" spc="400" dirty="0">
                <a:solidFill>
                  <a:schemeClr val="tx2"/>
                </a:solidFill>
                <a:latin typeface="微软雅黑" panose="020B0503020204020204" charset="-122"/>
                <a:ea typeface="微软雅黑" panose="020B0503020204020204" charset="-122"/>
                <a:cs typeface="微软雅黑" panose="020B0503020204020204" charset="-122"/>
              </a:rPr>
              <a:t>钢结构建模及计算新增内容详解</a:t>
            </a:r>
            <a:br>
              <a:rPr lang="zh-CN" altLang="en-US" sz="3600" b="1" spc="400" dirty="0">
                <a:solidFill>
                  <a:schemeClr val="tx2"/>
                </a:solidFill>
                <a:latin typeface="微软雅黑" panose="020B0503020204020204" charset="-122"/>
                <a:ea typeface="微软雅黑" panose="020B0503020204020204" charset="-122"/>
                <a:cs typeface="微软雅黑" panose="020B0503020204020204" charset="-122"/>
              </a:rPr>
            </a:br>
            <a:r>
              <a:rPr lang="zh-CN" altLang="en-US" sz="3600" b="1" spc="400" dirty="0">
                <a:solidFill>
                  <a:schemeClr val="tx2"/>
                </a:solidFill>
                <a:latin typeface="微软雅黑" panose="020B0503020204020204" charset="-122"/>
                <a:ea typeface="微软雅黑" panose="020B0503020204020204" charset="-122"/>
                <a:cs typeface="微软雅黑" panose="020B0503020204020204" charset="-122"/>
              </a:rPr>
              <a:t>钢结构施工图新增内容详解</a:t>
            </a:r>
            <a:br>
              <a:rPr lang="zh-CN" altLang="en-US" sz="3600" b="1" spc="400" dirty="0">
                <a:solidFill>
                  <a:schemeClr val="tx2"/>
                </a:solidFill>
                <a:latin typeface="微软雅黑" panose="020B0503020204020204" charset="-122"/>
                <a:ea typeface="微软雅黑" panose="020B0503020204020204" charset="-122"/>
                <a:cs typeface="微软雅黑" panose="020B0503020204020204" charset="-122"/>
              </a:rPr>
            </a:br>
            <a:r>
              <a:rPr lang="zh-CN" altLang="en-US" sz="3600" b="1" spc="400" dirty="0">
                <a:solidFill>
                  <a:schemeClr val="tx2"/>
                </a:solidFill>
                <a:latin typeface="微软雅黑" panose="020B0503020204020204" charset="-122"/>
                <a:ea typeface="微软雅黑" panose="020B0503020204020204" charset="-122"/>
                <a:cs typeface="微软雅黑" panose="020B0503020204020204" charset="-122"/>
              </a:rPr>
              <a:t>网架网壳设计新增内容详解 </a:t>
            </a:r>
            <a:br>
              <a:rPr lang="zh-CN" altLang="en-US" sz="3600" b="1" spc="400" dirty="0">
                <a:solidFill>
                  <a:schemeClr val="tx2"/>
                </a:solidFill>
                <a:latin typeface="微软雅黑" panose="020B0503020204020204" charset="-122"/>
                <a:ea typeface="微软雅黑" panose="020B0503020204020204" charset="-122"/>
                <a:cs typeface="微软雅黑" panose="020B0503020204020204" charset="-122"/>
              </a:rPr>
            </a:br>
            <a:r>
              <a:rPr lang="zh-CN" altLang="en-US" sz="3600" b="1" spc="400" dirty="0">
                <a:solidFill>
                  <a:schemeClr val="tx2"/>
                </a:solidFill>
                <a:latin typeface="微软雅黑" panose="020B0503020204020204" charset="-122"/>
                <a:ea typeface="微软雅黑" panose="020B0503020204020204" charset="-122"/>
                <a:cs typeface="微软雅黑" panose="020B0503020204020204" charset="-122"/>
              </a:rPr>
              <a:t>钢结构设计问题解答</a:t>
            </a:r>
            <a:endParaRPr lang="zh-CN" altLang="en-US" sz="3600" b="1" spc="400" dirty="0">
              <a:solidFill>
                <a:schemeClr val="tx2"/>
              </a:solidFill>
              <a:latin typeface="微软雅黑" panose="020B0503020204020204" charset="-122"/>
              <a:ea typeface="微软雅黑" panose="020B0503020204020204" charset="-122"/>
              <a:cs typeface="微软雅黑" panose="020B0503020204020204" charset="-122"/>
            </a:endParaRPr>
          </a:p>
        </p:txBody>
      </p:sp>
      <p:sp>
        <p:nvSpPr>
          <p:cNvPr id="14" name="文本框 7"/>
          <p:cNvSpPr txBox="1"/>
          <p:nvPr/>
        </p:nvSpPr>
        <p:spPr>
          <a:xfrm>
            <a:off x="954810" y="779713"/>
            <a:ext cx="1498600" cy="646331"/>
          </a:xfrm>
          <a:prstGeom prst="rect">
            <a:avLst/>
          </a:prstGeom>
          <a:noFill/>
          <a:ln w="9525">
            <a:noFill/>
          </a:ln>
        </p:spPr>
        <p:txBody>
          <a:bodyPr anchor="t">
            <a:spAutoFit/>
          </a:bodyPr>
          <a:lstStyle/>
          <a:p>
            <a:r>
              <a:rPr lang="zh-CN" altLang="en-US" sz="3600" b="1" dirty="0">
                <a:latin typeface="Arial" panose="020B0604020202020204" pitchFamily="34" charset="0"/>
                <a:ea typeface="微软雅黑" panose="020B0503020204020204" charset="-122"/>
              </a:rPr>
              <a:t>目录</a:t>
            </a:r>
            <a:endParaRPr lang="zh-CN" altLang="en-US" sz="3600" b="1" dirty="0">
              <a:latin typeface="Arial" panose="020B0604020202020204" pitchFamily="34" charset="0"/>
              <a:ea typeface="微软雅黑" panose="020B0503020204020204" charset="-122"/>
            </a:endParaRPr>
          </a:p>
        </p:txBody>
      </p:sp>
      <p:sp>
        <p:nvSpPr>
          <p:cNvPr id="15" name="文本框 8"/>
          <p:cNvSpPr txBox="1"/>
          <p:nvPr/>
        </p:nvSpPr>
        <p:spPr>
          <a:xfrm>
            <a:off x="1940561" y="1102879"/>
            <a:ext cx="1259840" cy="307777"/>
          </a:xfrm>
          <a:prstGeom prst="rect">
            <a:avLst/>
          </a:prstGeom>
          <a:noFill/>
          <a:ln w="9525">
            <a:noFill/>
          </a:ln>
        </p:spPr>
        <p:txBody>
          <a:bodyPr wrap="square" anchor="t">
            <a:spAutoFit/>
          </a:bodyPr>
          <a:lstStyle/>
          <a:p>
            <a:r>
              <a:rPr lang="en-US" altLang="zh-CN" sz="1400" dirty="0">
                <a:latin typeface="Arial" panose="020B0604020202020204" pitchFamily="34" charset="0"/>
                <a:ea typeface="微软雅黑" panose="020B0503020204020204" charset="-122"/>
              </a:rPr>
              <a:t>CONTENT</a:t>
            </a:r>
            <a:endParaRPr lang="zh-CN" altLang="en-US" sz="1400" dirty="0">
              <a:latin typeface="Arial" panose="020B0604020202020204" pitchFamily="34" charset="0"/>
              <a:ea typeface="微软雅黑" panose="020B0503020204020204" charset="-122"/>
            </a:endParaRPr>
          </a:p>
        </p:txBody>
      </p:sp>
      <p:sp>
        <p:nvSpPr>
          <p:cNvPr id="16" name="任意多边形 4"/>
          <p:cNvSpPr/>
          <p:nvPr>
            <p:custDataLst>
              <p:tags r:id="rId1"/>
            </p:custDataLst>
          </p:nvPr>
        </p:nvSpPr>
        <p:spPr bwMode="auto">
          <a:xfrm>
            <a:off x="1905049" y="2403269"/>
            <a:ext cx="95885" cy="431800"/>
          </a:xfrm>
          <a:custGeom>
            <a:avLst/>
            <a:gdLst/>
            <a:ahLst/>
            <a:cxnLst>
              <a:cxn ang="0">
                <a:pos x="0" y="0"/>
              </a:cxn>
              <a:cxn ang="0">
                <a:pos x="179" y="0"/>
              </a:cxn>
              <a:cxn ang="0">
                <a:pos x="185" y="2"/>
              </a:cxn>
              <a:cxn ang="0">
                <a:pos x="186" y="7"/>
              </a:cxn>
              <a:cxn ang="0">
                <a:pos x="185" y="13"/>
              </a:cxn>
              <a:cxn ang="0">
                <a:pos x="179" y="15"/>
              </a:cxn>
              <a:cxn ang="0">
                <a:pos x="114" y="15"/>
              </a:cxn>
              <a:cxn ang="0">
                <a:pos x="114" y="935"/>
              </a:cxn>
              <a:cxn ang="0">
                <a:pos x="179" y="935"/>
              </a:cxn>
              <a:cxn ang="0">
                <a:pos x="183" y="936"/>
              </a:cxn>
              <a:cxn ang="0">
                <a:pos x="185" y="943"/>
              </a:cxn>
              <a:cxn ang="0">
                <a:pos x="179" y="953"/>
              </a:cxn>
              <a:cxn ang="0">
                <a:pos x="0" y="953"/>
              </a:cxn>
              <a:cxn ang="0">
                <a:pos x="0" y="0"/>
              </a:cxn>
            </a:cxnLst>
            <a:rect l="0" t="0" r="r" b="b"/>
            <a:pathLst>
              <a:path w="186" h="953">
                <a:moveTo>
                  <a:pt x="0" y="0"/>
                </a:moveTo>
                <a:cubicBezTo>
                  <a:pt x="179" y="0"/>
                  <a:pt x="179" y="0"/>
                  <a:pt x="179" y="0"/>
                </a:cubicBezTo>
                <a:cubicBezTo>
                  <a:pt x="182" y="0"/>
                  <a:pt x="183" y="1"/>
                  <a:pt x="185" y="2"/>
                </a:cubicBezTo>
                <a:cubicBezTo>
                  <a:pt x="186" y="3"/>
                  <a:pt x="186" y="5"/>
                  <a:pt x="186" y="7"/>
                </a:cubicBezTo>
                <a:cubicBezTo>
                  <a:pt x="186" y="10"/>
                  <a:pt x="186" y="12"/>
                  <a:pt x="185" y="13"/>
                </a:cubicBezTo>
                <a:cubicBezTo>
                  <a:pt x="183" y="15"/>
                  <a:pt x="182" y="15"/>
                  <a:pt x="179" y="15"/>
                </a:cubicBezTo>
                <a:cubicBezTo>
                  <a:pt x="114" y="15"/>
                  <a:pt x="114" y="15"/>
                  <a:pt x="114" y="15"/>
                </a:cubicBezTo>
                <a:cubicBezTo>
                  <a:pt x="114" y="935"/>
                  <a:pt x="114" y="935"/>
                  <a:pt x="114" y="935"/>
                </a:cubicBezTo>
                <a:cubicBezTo>
                  <a:pt x="179" y="935"/>
                  <a:pt x="179" y="935"/>
                  <a:pt x="179" y="935"/>
                </a:cubicBezTo>
                <a:cubicBezTo>
                  <a:pt x="183" y="936"/>
                  <a:pt x="183" y="936"/>
                  <a:pt x="183" y="936"/>
                </a:cubicBezTo>
                <a:cubicBezTo>
                  <a:pt x="184" y="938"/>
                  <a:pt x="185" y="940"/>
                  <a:pt x="185" y="943"/>
                </a:cubicBezTo>
                <a:cubicBezTo>
                  <a:pt x="185" y="947"/>
                  <a:pt x="183" y="950"/>
                  <a:pt x="179" y="953"/>
                </a:cubicBezTo>
                <a:cubicBezTo>
                  <a:pt x="0" y="953"/>
                  <a:pt x="0" y="953"/>
                  <a:pt x="0" y="953"/>
                </a:cubicBezTo>
                <a:lnTo>
                  <a:pt x="0" y="0"/>
                </a:lnTo>
                <a:close/>
              </a:path>
            </a:pathLst>
          </a:custGeom>
          <a:solidFill>
            <a:schemeClr val="accent5">
              <a:lumMod val="50000"/>
            </a:schemeClr>
          </a:solidFill>
          <a:ln w="9525">
            <a:noFill/>
            <a:round/>
          </a:ln>
        </p:spPr>
        <p:txBody>
          <a:bodyPr wrap="square" anchor="ctr">
            <a:normAutofit/>
          </a:bodyPr>
          <a:lstStyle/>
          <a:p>
            <a:pPr algn="ctr" fontAlgn="auto">
              <a:lnSpc>
                <a:spcPct val="120000"/>
              </a:lnSpc>
            </a:pPr>
            <a:endParaRPr dirty="0">
              <a:latin typeface="Arial" panose="020B0604020202020204" pitchFamily="34" charset="0"/>
              <a:ea typeface="微软雅黑" panose="020B0503020204020204" charset="-122"/>
              <a:sym typeface="Arial" panose="020B0604020202020204" pitchFamily="34" charset="0"/>
            </a:endParaRPr>
          </a:p>
        </p:txBody>
      </p:sp>
      <p:sp>
        <p:nvSpPr>
          <p:cNvPr id="17" name="任意多边形 12"/>
          <p:cNvSpPr/>
          <p:nvPr>
            <p:custDataLst>
              <p:tags r:id="rId2"/>
            </p:custDataLst>
          </p:nvPr>
        </p:nvSpPr>
        <p:spPr bwMode="auto">
          <a:xfrm>
            <a:off x="3027730" y="2403269"/>
            <a:ext cx="97791" cy="431800"/>
          </a:xfrm>
          <a:custGeom>
            <a:avLst/>
            <a:gdLst/>
            <a:ahLst/>
            <a:cxnLst>
              <a:cxn ang="0">
                <a:pos x="77" y="15"/>
              </a:cxn>
              <a:cxn ang="0">
                <a:pos x="8" y="15"/>
              </a:cxn>
              <a:cxn ang="0">
                <a:pos x="4" y="8"/>
              </a:cxn>
              <a:cxn ang="0">
                <a:pos x="8" y="0"/>
              </a:cxn>
              <a:cxn ang="0">
                <a:pos x="190" y="0"/>
              </a:cxn>
              <a:cxn ang="0">
                <a:pos x="190" y="953"/>
              </a:cxn>
              <a:cxn ang="0">
                <a:pos x="8" y="953"/>
              </a:cxn>
              <a:cxn ang="0">
                <a:pos x="2" y="950"/>
              </a:cxn>
              <a:cxn ang="0">
                <a:pos x="0" y="944"/>
              </a:cxn>
              <a:cxn ang="0">
                <a:pos x="2" y="937"/>
              </a:cxn>
              <a:cxn ang="0">
                <a:pos x="8" y="935"/>
              </a:cxn>
              <a:cxn ang="0">
                <a:pos x="77" y="935"/>
              </a:cxn>
              <a:cxn ang="0">
                <a:pos x="77" y="15"/>
              </a:cxn>
            </a:cxnLst>
            <a:rect l="0" t="0" r="r" b="b"/>
            <a:pathLst>
              <a:path w="190" h="953">
                <a:moveTo>
                  <a:pt x="77" y="15"/>
                </a:moveTo>
                <a:cubicBezTo>
                  <a:pt x="8" y="15"/>
                  <a:pt x="8" y="15"/>
                  <a:pt x="8" y="15"/>
                </a:cubicBezTo>
                <a:cubicBezTo>
                  <a:pt x="6" y="13"/>
                  <a:pt x="4" y="10"/>
                  <a:pt x="4" y="8"/>
                </a:cubicBezTo>
                <a:cubicBezTo>
                  <a:pt x="4" y="5"/>
                  <a:pt x="6" y="2"/>
                  <a:pt x="8" y="0"/>
                </a:cubicBezTo>
                <a:cubicBezTo>
                  <a:pt x="190" y="0"/>
                  <a:pt x="190" y="0"/>
                  <a:pt x="190" y="0"/>
                </a:cubicBezTo>
                <a:cubicBezTo>
                  <a:pt x="190" y="953"/>
                  <a:pt x="190" y="953"/>
                  <a:pt x="190" y="953"/>
                </a:cubicBezTo>
                <a:cubicBezTo>
                  <a:pt x="8" y="953"/>
                  <a:pt x="8" y="953"/>
                  <a:pt x="8" y="953"/>
                </a:cubicBezTo>
                <a:cubicBezTo>
                  <a:pt x="6" y="953"/>
                  <a:pt x="4" y="952"/>
                  <a:pt x="2" y="950"/>
                </a:cubicBezTo>
                <a:cubicBezTo>
                  <a:pt x="1" y="949"/>
                  <a:pt x="0" y="947"/>
                  <a:pt x="0" y="944"/>
                </a:cubicBezTo>
                <a:cubicBezTo>
                  <a:pt x="0" y="941"/>
                  <a:pt x="1" y="939"/>
                  <a:pt x="2" y="937"/>
                </a:cubicBezTo>
                <a:cubicBezTo>
                  <a:pt x="4" y="935"/>
                  <a:pt x="6" y="935"/>
                  <a:pt x="8" y="935"/>
                </a:cubicBezTo>
                <a:cubicBezTo>
                  <a:pt x="77" y="935"/>
                  <a:pt x="77" y="935"/>
                  <a:pt x="77" y="935"/>
                </a:cubicBezTo>
                <a:lnTo>
                  <a:pt x="77" y="15"/>
                </a:lnTo>
                <a:close/>
              </a:path>
            </a:pathLst>
          </a:custGeom>
          <a:solidFill>
            <a:schemeClr val="accent5">
              <a:lumMod val="50000"/>
            </a:schemeClr>
          </a:solidFill>
          <a:ln w="9525">
            <a:noFill/>
            <a:round/>
          </a:ln>
        </p:spPr>
        <p:txBody>
          <a:bodyPr wrap="square" anchor="ctr">
            <a:normAutofit/>
          </a:bodyPr>
          <a:lstStyle/>
          <a:p>
            <a:pPr algn="ctr" fontAlgn="auto">
              <a:lnSpc>
                <a:spcPct val="120000"/>
              </a:lnSpc>
            </a:pPr>
            <a:endParaRPr dirty="0">
              <a:latin typeface="Arial" panose="020B0604020202020204" pitchFamily="34" charset="0"/>
              <a:ea typeface="微软雅黑" panose="020B0503020204020204" charset="-122"/>
              <a:sym typeface="Arial" panose="020B0604020202020204" pitchFamily="34" charset="0"/>
            </a:endParaRPr>
          </a:p>
        </p:txBody>
      </p:sp>
      <p:sp>
        <p:nvSpPr>
          <p:cNvPr id="18" name="矩形 17"/>
          <p:cNvSpPr/>
          <p:nvPr>
            <p:custDataLst>
              <p:tags r:id="rId3"/>
            </p:custDataLst>
          </p:nvPr>
        </p:nvSpPr>
        <p:spPr>
          <a:xfrm>
            <a:off x="2224454" y="2441369"/>
            <a:ext cx="579755" cy="3556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anchor="ctr">
            <a:normAutofit fontScale="92500" lnSpcReduction="10000"/>
          </a:bodyPr>
          <a:lstStyle/>
          <a:p>
            <a:pPr lvl="0" algn="ctr" fontAlgn="auto">
              <a:lnSpc>
                <a:spcPct val="120000"/>
              </a:lnSpc>
              <a:buClr>
                <a:prstClr val="white"/>
              </a:buClr>
              <a:defRPr/>
            </a:pPr>
            <a:r>
              <a:rPr lang="en-US" altLang="zh-CN" sz="1600" b="1" dirty="0">
                <a:solidFill>
                  <a:schemeClr val="bg1"/>
                </a:solidFill>
                <a:latin typeface="Arial" panose="020B0604020202020204" pitchFamily="34" charset="0"/>
                <a:ea typeface="微软雅黑" panose="020B0503020204020204" charset="-122"/>
                <a:sym typeface="Arial" panose="020B0604020202020204" pitchFamily="34" charset="0"/>
              </a:rPr>
              <a:t>01</a:t>
            </a:r>
            <a:endParaRPr lang="en-US" altLang="zh-CN" sz="16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9" name="任意多边形 17"/>
          <p:cNvSpPr/>
          <p:nvPr>
            <p:custDataLst>
              <p:tags r:id="rId4"/>
            </p:custDataLst>
          </p:nvPr>
        </p:nvSpPr>
        <p:spPr bwMode="auto">
          <a:xfrm>
            <a:off x="1905049" y="3214325"/>
            <a:ext cx="95885" cy="431800"/>
          </a:xfrm>
          <a:custGeom>
            <a:avLst/>
            <a:gdLst/>
            <a:ahLst/>
            <a:cxnLst>
              <a:cxn ang="0">
                <a:pos x="0" y="0"/>
              </a:cxn>
              <a:cxn ang="0">
                <a:pos x="179" y="0"/>
              </a:cxn>
              <a:cxn ang="0">
                <a:pos x="185" y="2"/>
              </a:cxn>
              <a:cxn ang="0">
                <a:pos x="186" y="7"/>
              </a:cxn>
              <a:cxn ang="0">
                <a:pos x="185" y="13"/>
              </a:cxn>
              <a:cxn ang="0">
                <a:pos x="179" y="15"/>
              </a:cxn>
              <a:cxn ang="0">
                <a:pos x="114" y="15"/>
              </a:cxn>
              <a:cxn ang="0">
                <a:pos x="114" y="935"/>
              </a:cxn>
              <a:cxn ang="0">
                <a:pos x="179" y="935"/>
              </a:cxn>
              <a:cxn ang="0">
                <a:pos x="183" y="936"/>
              </a:cxn>
              <a:cxn ang="0">
                <a:pos x="185" y="943"/>
              </a:cxn>
              <a:cxn ang="0">
                <a:pos x="179" y="953"/>
              </a:cxn>
              <a:cxn ang="0">
                <a:pos x="0" y="953"/>
              </a:cxn>
              <a:cxn ang="0">
                <a:pos x="0" y="0"/>
              </a:cxn>
            </a:cxnLst>
            <a:rect l="0" t="0" r="r" b="b"/>
            <a:pathLst>
              <a:path w="186" h="953">
                <a:moveTo>
                  <a:pt x="0" y="0"/>
                </a:moveTo>
                <a:cubicBezTo>
                  <a:pt x="179" y="0"/>
                  <a:pt x="179" y="0"/>
                  <a:pt x="179" y="0"/>
                </a:cubicBezTo>
                <a:cubicBezTo>
                  <a:pt x="182" y="0"/>
                  <a:pt x="183" y="1"/>
                  <a:pt x="185" y="2"/>
                </a:cubicBezTo>
                <a:cubicBezTo>
                  <a:pt x="186" y="3"/>
                  <a:pt x="186" y="5"/>
                  <a:pt x="186" y="7"/>
                </a:cubicBezTo>
                <a:cubicBezTo>
                  <a:pt x="186" y="10"/>
                  <a:pt x="186" y="12"/>
                  <a:pt x="185" y="13"/>
                </a:cubicBezTo>
                <a:cubicBezTo>
                  <a:pt x="183" y="15"/>
                  <a:pt x="182" y="15"/>
                  <a:pt x="179" y="15"/>
                </a:cubicBezTo>
                <a:cubicBezTo>
                  <a:pt x="114" y="15"/>
                  <a:pt x="114" y="15"/>
                  <a:pt x="114" y="15"/>
                </a:cubicBezTo>
                <a:cubicBezTo>
                  <a:pt x="114" y="935"/>
                  <a:pt x="114" y="935"/>
                  <a:pt x="114" y="935"/>
                </a:cubicBezTo>
                <a:cubicBezTo>
                  <a:pt x="179" y="935"/>
                  <a:pt x="179" y="935"/>
                  <a:pt x="179" y="935"/>
                </a:cubicBezTo>
                <a:cubicBezTo>
                  <a:pt x="183" y="936"/>
                  <a:pt x="183" y="936"/>
                  <a:pt x="183" y="936"/>
                </a:cubicBezTo>
                <a:cubicBezTo>
                  <a:pt x="184" y="938"/>
                  <a:pt x="185" y="940"/>
                  <a:pt x="185" y="943"/>
                </a:cubicBezTo>
                <a:cubicBezTo>
                  <a:pt x="185" y="947"/>
                  <a:pt x="183" y="950"/>
                  <a:pt x="179" y="953"/>
                </a:cubicBezTo>
                <a:cubicBezTo>
                  <a:pt x="0" y="953"/>
                  <a:pt x="0" y="953"/>
                  <a:pt x="0" y="953"/>
                </a:cubicBezTo>
                <a:lnTo>
                  <a:pt x="0" y="0"/>
                </a:lnTo>
                <a:close/>
              </a:path>
            </a:pathLst>
          </a:custGeom>
          <a:solidFill>
            <a:srgbClr val="C00000"/>
          </a:solidFill>
          <a:ln w="9525">
            <a:noFill/>
            <a:round/>
          </a:ln>
        </p:spPr>
        <p:txBody>
          <a:bodyPr wrap="square" anchor="ctr">
            <a:normAutofit/>
          </a:bodyPr>
          <a:lstStyle/>
          <a:p>
            <a:pPr algn="ctr" fontAlgn="auto">
              <a:lnSpc>
                <a:spcPct val="120000"/>
              </a:lnSpc>
            </a:pPr>
            <a:endParaRPr dirty="0">
              <a:latin typeface="Arial" panose="020B0604020202020204" pitchFamily="34" charset="0"/>
              <a:ea typeface="微软雅黑" panose="020B0503020204020204" charset="-122"/>
              <a:sym typeface="Arial" panose="020B0604020202020204" pitchFamily="34" charset="0"/>
            </a:endParaRPr>
          </a:p>
        </p:txBody>
      </p:sp>
      <p:sp>
        <p:nvSpPr>
          <p:cNvPr id="20" name="任意多边形 20"/>
          <p:cNvSpPr/>
          <p:nvPr>
            <p:custDataLst>
              <p:tags r:id="rId5"/>
            </p:custDataLst>
          </p:nvPr>
        </p:nvSpPr>
        <p:spPr bwMode="auto">
          <a:xfrm>
            <a:off x="3027730" y="3214325"/>
            <a:ext cx="97791" cy="431800"/>
          </a:xfrm>
          <a:custGeom>
            <a:avLst/>
            <a:gdLst/>
            <a:ahLst/>
            <a:cxnLst>
              <a:cxn ang="0">
                <a:pos x="77" y="15"/>
              </a:cxn>
              <a:cxn ang="0">
                <a:pos x="8" y="15"/>
              </a:cxn>
              <a:cxn ang="0">
                <a:pos x="4" y="8"/>
              </a:cxn>
              <a:cxn ang="0">
                <a:pos x="8" y="0"/>
              </a:cxn>
              <a:cxn ang="0">
                <a:pos x="190" y="0"/>
              </a:cxn>
              <a:cxn ang="0">
                <a:pos x="190" y="953"/>
              </a:cxn>
              <a:cxn ang="0">
                <a:pos x="8" y="953"/>
              </a:cxn>
              <a:cxn ang="0">
                <a:pos x="2" y="950"/>
              </a:cxn>
              <a:cxn ang="0">
                <a:pos x="0" y="944"/>
              </a:cxn>
              <a:cxn ang="0">
                <a:pos x="2" y="937"/>
              </a:cxn>
              <a:cxn ang="0">
                <a:pos x="8" y="935"/>
              </a:cxn>
              <a:cxn ang="0">
                <a:pos x="77" y="935"/>
              </a:cxn>
              <a:cxn ang="0">
                <a:pos x="77" y="15"/>
              </a:cxn>
            </a:cxnLst>
            <a:rect l="0" t="0" r="r" b="b"/>
            <a:pathLst>
              <a:path w="190" h="953">
                <a:moveTo>
                  <a:pt x="77" y="15"/>
                </a:moveTo>
                <a:cubicBezTo>
                  <a:pt x="8" y="15"/>
                  <a:pt x="8" y="15"/>
                  <a:pt x="8" y="15"/>
                </a:cubicBezTo>
                <a:cubicBezTo>
                  <a:pt x="6" y="13"/>
                  <a:pt x="4" y="10"/>
                  <a:pt x="4" y="8"/>
                </a:cubicBezTo>
                <a:cubicBezTo>
                  <a:pt x="4" y="5"/>
                  <a:pt x="6" y="2"/>
                  <a:pt x="8" y="0"/>
                </a:cubicBezTo>
                <a:cubicBezTo>
                  <a:pt x="190" y="0"/>
                  <a:pt x="190" y="0"/>
                  <a:pt x="190" y="0"/>
                </a:cubicBezTo>
                <a:cubicBezTo>
                  <a:pt x="190" y="953"/>
                  <a:pt x="190" y="953"/>
                  <a:pt x="190" y="953"/>
                </a:cubicBezTo>
                <a:cubicBezTo>
                  <a:pt x="8" y="953"/>
                  <a:pt x="8" y="953"/>
                  <a:pt x="8" y="953"/>
                </a:cubicBezTo>
                <a:cubicBezTo>
                  <a:pt x="6" y="953"/>
                  <a:pt x="4" y="952"/>
                  <a:pt x="2" y="950"/>
                </a:cubicBezTo>
                <a:cubicBezTo>
                  <a:pt x="1" y="949"/>
                  <a:pt x="0" y="947"/>
                  <a:pt x="0" y="944"/>
                </a:cubicBezTo>
                <a:cubicBezTo>
                  <a:pt x="0" y="941"/>
                  <a:pt x="1" y="939"/>
                  <a:pt x="2" y="937"/>
                </a:cubicBezTo>
                <a:cubicBezTo>
                  <a:pt x="4" y="935"/>
                  <a:pt x="6" y="935"/>
                  <a:pt x="8" y="935"/>
                </a:cubicBezTo>
                <a:cubicBezTo>
                  <a:pt x="77" y="935"/>
                  <a:pt x="77" y="935"/>
                  <a:pt x="77" y="935"/>
                </a:cubicBezTo>
                <a:lnTo>
                  <a:pt x="77" y="15"/>
                </a:lnTo>
                <a:close/>
              </a:path>
            </a:pathLst>
          </a:custGeom>
          <a:solidFill>
            <a:srgbClr val="C00000"/>
          </a:solidFill>
          <a:ln w="9525">
            <a:noFill/>
            <a:round/>
          </a:ln>
        </p:spPr>
        <p:txBody>
          <a:bodyPr wrap="square" anchor="ctr">
            <a:normAutofit/>
          </a:bodyPr>
          <a:lstStyle/>
          <a:p>
            <a:pPr algn="ctr" fontAlgn="auto">
              <a:lnSpc>
                <a:spcPct val="120000"/>
              </a:lnSpc>
            </a:pPr>
            <a:endParaRPr dirty="0">
              <a:latin typeface="Arial" panose="020B0604020202020204" pitchFamily="34" charset="0"/>
              <a:ea typeface="微软雅黑" panose="020B0503020204020204" charset="-122"/>
              <a:sym typeface="Arial" panose="020B0604020202020204" pitchFamily="34" charset="0"/>
            </a:endParaRPr>
          </a:p>
        </p:txBody>
      </p:sp>
      <p:sp>
        <p:nvSpPr>
          <p:cNvPr id="21" name="矩形 20"/>
          <p:cNvSpPr/>
          <p:nvPr>
            <p:custDataLst>
              <p:tags r:id="rId6"/>
            </p:custDataLst>
          </p:nvPr>
        </p:nvSpPr>
        <p:spPr>
          <a:xfrm>
            <a:off x="2224454" y="3252425"/>
            <a:ext cx="579755" cy="355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anchor="ctr">
            <a:normAutofit fontScale="92500" lnSpcReduction="10000"/>
          </a:bodyPr>
          <a:lstStyle/>
          <a:p>
            <a:pPr lvl="0" algn="ctr" fontAlgn="auto">
              <a:lnSpc>
                <a:spcPct val="120000"/>
              </a:lnSpc>
              <a:buClr>
                <a:prstClr val="white"/>
              </a:buClr>
              <a:defRPr/>
            </a:pPr>
            <a:r>
              <a:rPr lang="en-US" altLang="zh-CN" sz="1600" b="1" dirty="0">
                <a:solidFill>
                  <a:schemeClr val="bg1"/>
                </a:solidFill>
                <a:latin typeface="Arial" panose="020B0604020202020204" pitchFamily="34" charset="0"/>
                <a:ea typeface="微软雅黑" panose="020B0503020204020204" charset="-122"/>
                <a:sym typeface="Arial" panose="020B0604020202020204" pitchFamily="34" charset="0"/>
              </a:rPr>
              <a:t>02</a:t>
            </a:r>
            <a:endParaRPr lang="en-US" altLang="zh-CN" sz="16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2" name="任意多边形 4"/>
          <p:cNvSpPr/>
          <p:nvPr>
            <p:custDataLst>
              <p:tags r:id="rId7"/>
            </p:custDataLst>
          </p:nvPr>
        </p:nvSpPr>
        <p:spPr bwMode="auto">
          <a:xfrm>
            <a:off x="1905049" y="4033480"/>
            <a:ext cx="95885" cy="431800"/>
          </a:xfrm>
          <a:custGeom>
            <a:avLst/>
            <a:gdLst/>
            <a:ahLst/>
            <a:cxnLst>
              <a:cxn ang="0">
                <a:pos x="0" y="0"/>
              </a:cxn>
              <a:cxn ang="0">
                <a:pos x="179" y="0"/>
              </a:cxn>
              <a:cxn ang="0">
                <a:pos x="185" y="2"/>
              </a:cxn>
              <a:cxn ang="0">
                <a:pos x="186" y="7"/>
              </a:cxn>
              <a:cxn ang="0">
                <a:pos x="185" y="13"/>
              </a:cxn>
              <a:cxn ang="0">
                <a:pos x="179" y="15"/>
              </a:cxn>
              <a:cxn ang="0">
                <a:pos x="114" y="15"/>
              </a:cxn>
              <a:cxn ang="0">
                <a:pos x="114" y="935"/>
              </a:cxn>
              <a:cxn ang="0">
                <a:pos x="179" y="935"/>
              </a:cxn>
              <a:cxn ang="0">
                <a:pos x="183" y="936"/>
              </a:cxn>
              <a:cxn ang="0">
                <a:pos x="185" y="943"/>
              </a:cxn>
              <a:cxn ang="0">
                <a:pos x="179" y="953"/>
              </a:cxn>
              <a:cxn ang="0">
                <a:pos x="0" y="953"/>
              </a:cxn>
              <a:cxn ang="0">
                <a:pos x="0" y="0"/>
              </a:cxn>
            </a:cxnLst>
            <a:rect l="0" t="0" r="r" b="b"/>
            <a:pathLst>
              <a:path w="186" h="953">
                <a:moveTo>
                  <a:pt x="0" y="0"/>
                </a:moveTo>
                <a:cubicBezTo>
                  <a:pt x="179" y="0"/>
                  <a:pt x="179" y="0"/>
                  <a:pt x="179" y="0"/>
                </a:cubicBezTo>
                <a:cubicBezTo>
                  <a:pt x="182" y="0"/>
                  <a:pt x="183" y="1"/>
                  <a:pt x="185" y="2"/>
                </a:cubicBezTo>
                <a:cubicBezTo>
                  <a:pt x="186" y="3"/>
                  <a:pt x="186" y="5"/>
                  <a:pt x="186" y="7"/>
                </a:cubicBezTo>
                <a:cubicBezTo>
                  <a:pt x="186" y="10"/>
                  <a:pt x="186" y="12"/>
                  <a:pt x="185" y="13"/>
                </a:cubicBezTo>
                <a:cubicBezTo>
                  <a:pt x="183" y="15"/>
                  <a:pt x="182" y="15"/>
                  <a:pt x="179" y="15"/>
                </a:cubicBezTo>
                <a:cubicBezTo>
                  <a:pt x="114" y="15"/>
                  <a:pt x="114" y="15"/>
                  <a:pt x="114" y="15"/>
                </a:cubicBezTo>
                <a:cubicBezTo>
                  <a:pt x="114" y="935"/>
                  <a:pt x="114" y="935"/>
                  <a:pt x="114" y="935"/>
                </a:cubicBezTo>
                <a:cubicBezTo>
                  <a:pt x="179" y="935"/>
                  <a:pt x="179" y="935"/>
                  <a:pt x="179" y="935"/>
                </a:cubicBezTo>
                <a:cubicBezTo>
                  <a:pt x="183" y="936"/>
                  <a:pt x="183" y="936"/>
                  <a:pt x="183" y="936"/>
                </a:cubicBezTo>
                <a:cubicBezTo>
                  <a:pt x="184" y="938"/>
                  <a:pt x="185" y="940"/>
                  <a:pt x="185" y="943"/>
                </a:cubicBezTo>
                <a:cubicBezTo>
                  <a:pt x="185" y="947"/>
                  <a:pt x="183" y="950"/>
                  <a:pt x="179" y="953"/>
                </a:cubicBezTo>
                <a:cubicBezTo>
                  <a:pt x="0" y="953"/>
                  <a:pt x="0" y="953"/>
                  <a:pt x="0" y="953"/>
                </a:cubicBezTo>
                <a:lnTo>
                  <a:pt x="0" y="0"/>
                </a:lnTo>
                <a:close/>
              </a:path>
            </a:pathLst>
          </a:custGeom>
          <a:solidFill>
            <a:schemeClr val="accent5">
              <a:lumMod val="50000"/>
            </a:schemeClr>
          </a:solidFill>
          <a:ln w="9525">
            <a:noFill/>
            <a:round/>
          </a:ln>
        </p:spPr>
        <p:txBody>
          <a:bodyPr wrap="square" anchor="ctr">
            <a:normAutofit/>
          </a:bodyPr>
          <a:lstStyle/>
          <a:p>
            <a:pPr algn="ctr" fontAlgn="auto">
              <a:lnSpc>
                <a:spcPct val="120000"/>
              </a:lnSpc>
            </a:pPr>
            <a:endParaRPr dirty="0">
              <a:latin typeface="Arial" panose="020B0604020202020204" pitchFamily="34" charset="0"/>
              <a:ea typeface="微软雅黑" panose="020B0503020204020204" charset="-122"/>
              <a:sym typeface="Arial" panose="020B0604020202020204" pitchFamily="34" charset="0"/>
            </a:endParaRPr>
          </a:p>
        </p:txBody>
      </p:sp>
      <p:sp>
        <p:nvSpPr>
          <p:cNvPr id="23" name="任意多边形 12"/>
          <p:cNvSpPr/>
          <p:nvPr>
            <p:custDataLst>
              <p:tags r:id="rId8"/>
            </p:custDataLst>
          </p:nvPr>
        </p:nvSpPr>
        <p:spPr bwMode="auto">
          <a:xfrm>
            <a:off x="3027730" y="4033480"/>
            <a:ext cx="97791" cy="431800"/>
          </a:xfrm>
          <a:custGeom>
            <a:avLst/>
            <a:gdLst/>
            <a:ahLst/>
            <a:cxnLst>
              <a:cxn ang="0">
                <a:pos x="77" y="15"/>
              </a:cxn>
              <a:cxn ang="0">
                <a:pos x="8" y="15"/>
              </a:cxn>
              <a:cxn ang="0">
                <a:pos x="4" y="8"/>
              </a:cxn>
              <a:cxn ang="0">
                <a:pos x="8" y="0"/>
              </a:cxn>
              <a:cxn ang="0">
                <a:pos x="190" y="0"/>
              </a:cxn>
              <a:cxn ang="0">
                <a:pos x="190" y="953"/>
              </a:cxn>
              <a:cxn ang="0">
                <a:pos x="8" y="953"/>
              </a:cxn>
              <a:cxn ang="0">
                <a:pos x="2" y="950"/>
              </a:cxn>
              <a:cxn ang="0">
                <a:pos x="0" y="944"/>
              </a:cxn>
              <a:cxn ang="0">
                <a:pos x="2" y="937"/>
              </a:cxn>
              <a:cxn ang="0">
                <a:pos x="8" y="935"/>
              </a:cxn>
              <a:cxn ang="0">
                <a:pos x="77" y="935"/>
              </a:cxn>
              <a:cxn ang="0">
                <a:pos x="77" y="15"/>
              </a:cxn>
            </a:cxnLst>
            <a:rect l="0" t="0" r="r" b="b"/>
            <a:pathLst>
              <a:path w="190" h="953">
                <a:moveTo>
                  <a:pt x="77" y="15"/>
                </a:moveTo>
                <a:cubicBezTo>
                  <a:pt x="8" y="15"/>
                  <a:pt x="8" y="15"/>
                  <a:pt x="8" y="15"/>
                </a:cubicBezTo>
                <a:cubicBezTo>
                  <a:pt x="6" y="13"/>
                  <a:pt x="4" y="10"/>
                  <a:pt x="4" y="8"/>
                </a:cubicBezTo>
                <a:cubicBezTo>
                  <a:pt x="4" y="5"/>
                  <a:pt x="6" y="2"/>
                  <a:pt x="8" y="0"/>
                </a:cubicBezTo>
                <a:cubicBezTo>
                  <a:pt x="190" y="0"/>
                  <a:pt x="190" y="0"/>
                  <a:pt x="190" y="0"/>
                </a:cubicBezTo>
                <a:cubicBezTo>
                  <a:pt x="190" y="953"/>
                  <a:pt x="190" y="953"/>
                  <a:pt x="190" y="953"/>
                </a:cubicBezTo>
                <a:cubicBezTo>
                  <a:pt x="8" y="953"/>
                  <a:pt x="8" y="953"/>
                  <a:pt x="8" y="953"/>
                </a:cubicBezTo>
                <a:cubicBezTo>
                  <a:pt x="6" y="953"/>
                  <a:pt x="4" y="952"/>
                  <a:pt x="2" y="950"/>
                </a:cubicBezTo>
                <a:cubicBezTo>
                  <a:pt x="1" y="949"/>
                  <a:pt x="0" y="947"/>
                  <a:pt x="0" y="944"/>
                </a:cubicBezTo>
                <a:cubicBezTo>
                  <a:pt x="0" y="941"/>
                  <a:pt x="1" y="939"/>
                  <a:pt x="2" y="937"/>
                </a:cubicBezTo>
                <a:cubicBezTo>
                  <a:pt x="4" y="935"/>
                  <a:pt x="6" y="935"/>
                  <a:pt x="8" y="935"/>
                </a:cubicBezTo>
                <a:cubicBezTo>
                  <a:pt x="77" y="935"/>
                  <a:pt x="77" y="935"/>
                  <a:pt x="77" y="935"/>
                </a:cubicBezTo>
                <a:lnTo>
                  <a:pt x="77" y="15"/>
                </a:lnTo>
                <a:close/>
              </a:path>
            </a:pathLst>
          </a:custGeom>
          <a:solidFill>
            <a:schemeClr val="accent5">
              <a:lumMod val="50000"/>
            </a:schemeClr>
          </a:solidFill>
          <a:ln w="9525">
            <a:noFill/>
            <a:round/>
          </a:ln>
        </p:spPr>
        <p:txBody>
          <a:bodyPr wrap="square" anchor="ctr">
            <a:normAutofit/>
          </a:bodyPr>
          <a:lstStyle/>
          <a:p>
            <a:pPr algn="ctr" fontAlgn="auto">
              <a:lnSpc>
                <a:spcPct val="120000"/>
              </a:lnSpc>
            </a:pPr>
            <a:endParaRPr dirty="0">
              <a:latin typeface="Arial" panose="020B0604020202020204" pitchFamily="34" charset="0"/>
              <a:ea typeface="微软雅黑" panose="020B0503020204020204" charset="-122"/>
              <a:sym typeface="Arial" panose="020B0604020202020204" pitchFamily="34" charset="0"/>
            </a:endParaRPr>
          </a:p>
        </p:txBody>
      </p:sp>
      <p:sp>
        <p:nvSpPr>
          <p:cNvPr id="24" name="矩形 23"/>
          <p:cNvSpPr/>
          <p:nvPr>
            <p:custDataLst>
              <p:tags r:id="rId9"/>
            </p:custDataLst>
          </p:nvPr>
        </p:nvSpPr>
        <p:spPr>
          <a:xfrm>
            <a:off x="2224454" y="4071580"/>
            <a:ext cx="579755" cy="3556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anchor="ctr">
            <a:normAutofit fontScale="92500" lnSpcReduction="10000"/>
          </a:bodyPr>
          <a:lstStyle/>
          <a:p>
            <a:pPr lvl="0" algn="ctr" fontAlgn="auto">
              <a:lnSpc>
                <a:spcPct val="120000"/>
              </a:lnSpc>
              <a:buClr>
                <a:prstClr val="white"/>
              </a:buClr>
              <a:defRPr/>
            </a:pPr>
            <a:r>
              <a:rPr lang="en-US" altLang="zh-CN" sz="1600" b="1" dirty="0">
                <a:solidFill>
                  <a:schemeClr val="bg1"/>
                </a:solidFill>
                <a:latin typeface="Arial" panose="020B0604020202020204" pitchFamily="34" charset="0"/>
                <a:ea typeface="微软雅黑" panose="020B0503020204020204" charset="-122"/>
                <a:sym typeface="Arial" panose="020B0604020202020204" pitchFamily="34" charset="0"/>
              </a:rPr>
              <a:t>03</a:t>
            </a:r>
            <a:endParaRPr lang="en-US" altLang="zh-CN" sz="16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5" name="任意多边形 17"/>
          <p:cNvSpPr/>
          <p:nvPr>
            <p:custDataLst>
              <p:tags r:id="rId10"/>
            </p:custDataLst>
          </p:nvPr>
        </p:nvSpPr>
        <p:spPr bwMode="auto">
          <a:xfrm>
            <a:off x="1905049" y="4852635"/>
            <a:ext cx="95885" cy="431800"/>
          </a:xfrm>
          <a:custGeom>
            <a:avLst/>
            <a:gdLst/>
            <a:ahLst/>
            <a:cxnLst>
              <a:cxn ang="0">
                <a:pos x="0" y="0"/>
              </a:cxn>
              <a:cxn ang="0">
                <a:pos x="179" y="0"/>
              </a:cxn>
              <a:cxn ang="0">
                <a:pos x="185" y="2"/>
              </a:cxn>
              <a:cxn ang="0">
                <a:pos x="186" y="7"/>
              </a:cxn>
              <a:cxn ang="0">
                <a:pos x="185" y="13"/>
              </a:cxn>
              <a:cxn ang="0">
                <a:pos x="179" y="15"/>
              </a:cxn>
              <a:cxn ang="0">
                <a:pos x="114" y="15"/>
              </a:cxn>
              <a:cxn ang="0">
                <a:pos x="114" y="935"/>
              </a:cxn>
              <a:cxn ang="0">
                <a:pos x="179" y="935"/>
              </a:cxn>
              <a:cxn ang="0">
                <a:pos x="183" y="936"/>
              </a:cxn>
              <a:cxn ang="0">
                <a:pos x="185" y="943"/>
              </a:cxn>
              <a:cxn ang="0">
                <a:pos x="179" y="953"/>
              </a:cxn>
              <a:cxn ang="0">
                <a:pos x="0" y="953"/>
              </a:cxn>
              <a:cxn ang="0">
                <a:pos x="0" y="0"/>
              </a:cxn>
            </a:cxnLst>
            <a:rect l="0" t="0" r="r" b="b"/>
            <a:pathLst>
              <a:path w="186" h="953">
                <a:moveTo>
                  <a:pt x="0" y="0"/>
                </a:moveTo>
                <a:cubicBezTo>
                  <a:pt x="179" y="0"/>
                  <a:pt x="179" y="0"/>
                  <a:pt x="179" y="0"/>
                </a:cubicBezTo>
                <a:cubicBezTo>
                  <a:pt x="182" y="0"/>
                  <a:pt x="183" y="1"/>
                  <a:pt x="185" y="2"/>
                </a:cubicBezTo>
                <a:cubicBezTo>
                  <a:pt x="186" y="3"/>
                  <a:pt x="186" y="5"/>
                  <a:pt x="186" y="7"/>
                </a:cubicBezTo>
                <a:cubicBezTo>
                  <a:pt x="186" y="10"/>
                  <a:pt x="186" y="12"/>
                  <a:pt x="185" y="13"/>
                </a:cubicBezTo>
                <a:cubicBezTo>
                  <a:pt x="183" y="15"/>
                  <a:pt x="182" y="15"/>
                  <a:pt x="179" y="15"/>
                </a:cubicBezTo>
                <a:cubicBezTo>
                  <a:pt x="114" y="15"/>
                  <a:pt x="114" y="15"/>
                  <a:pt x="114" y="15"/>
                </a:cubicBezTo>
                <a:cubicBezTo>
                  <a:pt x="114" y="935"/>
                  <a:pt x="114" y="935"/>
                  <a:pt x="114" y="935"/>
                </a:cubicBezTo>
                <a:cubicBezTo>
                  <a:pt x="179" y="935"/>
                  <a:pt x="179" y="935"/>
                  <a:pt x="179" y="935"/>
                </a:cubicBezTo>
                <a:cubicBezTo>
                  <a:pt x="183" y="936"/>
                  <a:pt x="183" y="936"/>
                  <a:pt x="183" y="936"/>
                </a:cubicBezTo>
                <a:cubicBezTo>
                  <a:pt x="184" y="938"/>
                  <a:pt x="185" y="940"/>
                  <a:pt x="185" y="943"/>
                </a:cubicBezTo>
                <a:cubicBezTo>
                  <a:pt x="185" y="947"/>
                  <a:pt x="183" y="950"/>
                  <a:pt x="179" y="953"/>
                </a:cubicBezTo>
                <a:cubicBezTo>
                  <a:pt x="0" y="953"/>
                  <a:pt x="0" y="953"/>
                  <a:pt x="0" y="953"/>
                </a:cubicBezTo>
                <a:lnTo>
                  <a:pt x="0" y="0"/>
                </a:lnTo>
                <a:close/>
              </a:path>
            </a:pathLst>
          </a:custGeom>
          <a:solidFill>
            <a:srgbClr val="C00000"/>
          </a:solidFill>
          <a:ln w="9525">
            <a:noFill/>
            <a:round/>
          </a:ln>
        </p:spPr>
        <p:txBody>
          <a:bodyPr wrap="square" anchor="ctr">
            <a:normAutofit/>
          </a:bodyPr>
          <a:lstStyle/>
          <a:p>
            <a:pPr algn="ctr" fontAlgn="auto">
              <a:lnSpc>
                <a:spcPct val="120000"/>
              </a:lnSpc>
            </a:pPr>
            <a:endParaRPr dirty="0">
              <a:latin typeface="Arial" panose="020B0604020202020204" pitchFamily="34" charset="0"/>
              <a:ea typeface="微软雅黑" panose="020B0503020204020204" charset="-122"/>
              <a:sym typeface="Arial" panose="020B0604020202020204" pitchFamily="34" charset="0"/>
            </a:endParaRPr>
          </a:p>
        </p:txBody>
      </p:sp>
      <p:sp>
        <p:nvSpPr>
          <p:cNvPr id="26" name="任意多边形 20"/>
          <p:cNvSpPr/>
          <p:nvPr>
            <p:custDataLst>
              <p:tags r:id="rId11"/>
            </p:custDataLst>
          </p:nvPr>
        </p:nvSpPr>
        <p:spPr bwMode="auto">
          <a:xfrm>
            <a:off x="3027730" y="4852635"/>
            <a:ext cx="97791" cy="431800"/>
          </a:xfrm>
          <a:custGeom>
            <a:avLst/>
            <a:gdLst/>
            <a:ahLst/>
            <a:cxnLst>
              <a:cxn ang="0">
                <a:pos x="77" y="15"/>
              </a:cxn>
              <a:cxn ang="0">
                <a:pos x="8" y="15"/>
              </a:cxn>
              <a:cxn ang="0">
                <a:pos x="4" y="8"/>
              </a:cxn>
              <a:cxn ang="0">
                <a:pos x="8" y="0"/>
              </a:cxn>
              <a:cxn ang="0">
                <a:pos x="190" y="0"/>
              </a:cxn>
              <a:cxn ang="0">
                <a:pos x="190" y="953"/>
              </a:cxn>
              <a:cxn ang="0">
                <a:pos x="8" y="953"/>
              </a:cxn>
              <a:cxn ang="0">
                <a:pos x="2" y="950"/>
              </a:cxn>
              <a:cxn ang="0">
                <a:pos x="0" y="944"/>
              </a:cxn>
              <a:cxn ang="0">
                <a:pos x="2" y="937"/>
              </a:cxn>
              <a:cxn ang="0">
                <a:pos x="8" y="935"/>
              </a:cxn>
              <a:cxn ang="0">
                <a:pos x="77" y="935"/>
              </a:cxn>
              <a:cxn ang="0">
                <a:pos x="77" y="15"/>
              </a:cxn>
            </a:cxnLst>
            <a:rect l="0" t="0" r="r" b="b"/>
            <a:pathLst>
              <a:path w="190" h="953">
                <a:moveTo>
                  <a:pt x="77" y="15"/>
                </a:moveTo>
                <a:cubicBezTo>
                  <a:pt x="8" y="15"/>
                  <a:pt x="8" y="15"/>
                  <a:pt x="8" y="15"/>
                </a:cubicBezTo>
                <a:cubicBezTo>
                  <a:pt x="6" y="13"/>
                  <a:pt x="4" y="10"/>
                  <a:pt x="4" y="8"/>
                </a:cubicBezTo>
                <a:cubicBezTo>
                  <a:pt x="4" y="5"/>
                  <a:pt x="6" y="2"/>
                  <a:pt x="8" y="0"/>
                </a:cubicBezTo>
                <a:cubicBezTo>
                  <a:pt x="190" y="0"/>
                  <a:pt x="190" y="0"/>
                  <a:pt x="190" y="0"/>
                </a:cubicBezTo>
                <a:cubicBezTo>
                  <a:pt x="190" y="953"/>
                  <a:pt x="190" y="953"/>
                  <a:pt x="190" y="953"/>
                </a:cubicBezTo>
                <a:cubicBezTo>
                  <a:pt x="8" y="953"/>
                  <a:pt x="8" y="953"/>
                  <a:pt x="8" y="953"/>
                </a:cubicBezTo>
                <a:cubicBezTo>
                  <a:pt x="6" y="953"/>
                  <a:pt x="4" y="952"/>
                  <a:pt x="2" y="950"/>
                </a:cubicBezTo>
                <a:cubicBezTo>
                  <a:pt x="1" y="949"/>
                  <a:pt x="0" y="947"/>
                  <a:pt x="0" y="944"/>
                </a:cubicBezTo>
                <a:cubicBezTo>
                  <a:pt x="0" y="941"/>
                  <a:pt x="1" y="939"/>
                  <a:pt x="2" y="937"/>
                </a:cubicBezTo>
                <a:cubicBezTo>
                  <a:pt x="4" y="935"/>
                  <a:pt x="6" y="935"/>
                  <a:pt x="8" y="935"/>
                </a:cubicBezTo>
                <a:cubicBezTo>
                  <a:pt x="77" y="935"/>
                  <a:pt x="77" y="935"/>
                  <a:pt x="77" y="935"/>
                </a:cubicBezTo>
                <a:lnTo>
                  <a:pt x="77" y="15"/>
                </a:lnTo>
                <a:close/>
              </a:path>
            </a:pathLst>
          </a:custGeom>
          <a:solidFill>
            <a:srgbClr val="C00000"/>
          </a:solidFill>
          <a:ln w="9525">
            <a:noFill/>
            <a:round/>
          </a:ln>
        </p:spPr>
        <p:txBody>
          <a:bodyPr wrap="square" anchor="ctr">
            <a:normAutofit/>
          </a:bodyPr>
          <a:lstStyle/>
          <a:p>
            <a:pPr algn="ctr" fontAlgn="auto">
              <a:lnSpc>
                <a:spcPct val="120000"/>
              </a:lnSpc>
            </a:pPr>
            <a:endParaRPr dirty="0">
              <a:latin typeface="Arial" panose="020B0604020202020204" pitchFamily="34" charset="0"/>
              <a:ea typeface="微软雅黑" panose="020B0503020204020204" charset="-122"/>
              <a:sym typeface="Arial" panose="020B0604020202020204" pitchFamily="34" charset="0"/>
            </a:endParaRPr>
          </a:p>
        </p:txBody>
      </p:sp>
      <p:sp>
        <p:nvSpPr>
          <p:cNvPr id="27" name="矩形 26"/>
          <p:cNvSpPr/>
          <p:nvPr>
            <p:custDataLst>
              <p:tags r:id="rId12"/>
            </p:custDataLst>
          </p:nvPr>
        </p:nvSpPr>
        <p:spPr>
          <a:xfrm>
            <a:off x="2224454" y="4890735"/>
            <a:ext cx="579755" cy="355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anchor="ctr">
            <a:normAutofit fontScale="92500" lnSpcReduction="10000"/>
          </a:bodyPr>
          <a:lstStyle/>
          <a:p>
            <a:pPr lvl="0" algn="ctr" fontAlgn="auto">
              <a:lnSpc>
                <a:spcPct val="120000"/>
              </a:lnSpc>
              <a:buClr>
                <a:prstClr val="white"/>
              </a:buClr>
              <a:defRPr/>
            </a:pPr>
            <a:r>
              <a:rPr lang="en-US" altLang="zh-CN" sz="1600" b="1" dirty="0">
                <a:solidFill>
                  <a:schemeClr val="bg1"/>
                </a:solidFill>
                <a:latin typeface="Arial" panose="020B0604020202020204" pitchFamily="34" charset="0"/>
                <a:ea typeface="微软雅黑" panose="020B0503020204020204" charset="-122"/>
                <a:sym typeface="Arial" panose="020B0604020202020204" pitchFamily="34" charset="0"/>
              </a:rPr>
              <a:t>04</a:t>
            </a:r>
            <a:endParaRPr lang="en-US" altLang="zh-CN" sz="16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9" name="等腰三角形 28"/>
          <p:cNvSpPr/>
          <p:nvPr/>
        </p:nvSpPr>
        <p:spPr>
          <a:xfrm rot="5400000">
            <a:off x="11366500" y="347663"/>
            <a:ext cx="328613" cy="309563"/>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1219200" fontAlgn="base">
              <a:spcBef>
                <a:spcPct val="0"/>
              </a:spcBef>
              <a:spcAft>
                <a:spcPct val="0"/>
              </a:spcAft>
              <a:defRPr/>
            </a:pPr>
            <a:endParaRPr lang="zh-CN" altLang="en-US"/>
          </a:p>
        </p:txBody>
      </p:sp>
      <p:sp>
        <p:nvSpPr>
          <p:cNvPr id="30" name="等腰三角形 29"/>
          <p:cNvSpPr/>
          <p:nvPr/>
        </p:nvSpPr>
        <p:spPr>
          <a:xfrm rot="16200000">
            <a:off x="11560175" y="104775"/>
            <a:ext cx="328613" cy="309563"/>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1219200" fontAlgn="base">
              <a:spcBef>
                <a:spcPct val="0"/>
              </a:spcBef>
              <a:spcAft>
                <a:spcPct val="0"/>
              </a:spcAft>
              <a:defRPr/>
            </a:pPr>
            <a:endParaRPr lang="zh-CN" altLang="en-US"/>
          </a:p>
        </p:txBody>
      </p:sp>
      <p:sp>
        <p:nvSpPr>
          <p:cNvPr id="31" name="平行四边形 30"/>
          <p:cNvSpPr/>
          <p:nvPr/>
        </p:nvSpPr>
        <p:spPr>
          <a:xfrm>
            <a:off x="1" y="865189"/>
            <a:ext cx="1063625" cy="485775"/>
          </a:xfrm>
          <a:prstGeom prst="parallelogram">
            <a:avLst>
              <a:gd name="adj" fmla="val 60593"/>
            </a:avLst>
          </a:prstGeom>
          <a:solidFill>
            <a:schemeClr val="accent5">
              <a:lumMod val="50000"/>
            </a:schemeClr>
          </a:solidFill>
          <a:ln>
            <a:solidFill>
              <a:srgbClr val="256DB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1219200" fontAlgn="base">
              <a:spcBef>
                <a:spcPct val="0"/>
              </a:spcBef>
              <a:spcAft>
                <a:spcPct val="0"/>
              </a:spcAft>
              <a:defRPr/>
            </a:pPr>
            <a:endParaRPr lang="zh-CN" altLang="en-US"/>
          </a:p>
        </p:txBody>
      </p:sp>
      <p:sp>
        <p:nvSpPr>
          <p:cNvPr id="32" name="平行四边形 31"/>
          <p:cNvSpPr/>
          <p:nvPr/>
        </p:nvSpPr>
        <p:spPr>
          <a:xfrm>
            <a:off x="2928938" y="865189"/>
            <a:ext cx="9263063" cy="485775"/>
          </a:xfrm>
          <a:prstGeom prst="parallelogram">
            <a:avLst>
              <a:gd name="adj" fmla="val 60593"/>
            </a:avLst>
          </a:prstGeom>
          <a:solidFill>
            <a:schemeClr val="accent5">
              <a:lumMod val="50000"/>
            </a:schemeClr>
          </a:solidFill>
          <a:ln>
            <a:solidFill>
              <a:srgbClr val="256DB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1219200" fontAlgn="base">
              <a:spcBef>
                <a:spcPct val="0"/>
              </a:spcBef>
              <a:spcAft>
                <a:spcPct val="0"/>
              </a:spcAft>
              <a:defRPr/>
            </a:pP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7"/>
          <p:cNvSpPr txBox="1"/>
          <p:nvPr/>
        </p:nvSpPr>
        <p:spPr>
          <a:xfrm>
            <a:off x="1783080" y="2327275"/>
            <a:ext cx="8740775" cy="903605"/>
          </a:xfrm>
          <a:prstGeom prst="rect">
            <a:avLst/>
          </a:prstGeom>
          <a:noFill/>
        </p:spPr>
        <p:txBody>
          <a:bodyPr wrap="square" rtlCol="0">
            <a:spAutoFit/>
          </a:bodyPr>
          <a:lstStyle/>
          <a:p>
            <a:pPr>
              <a:lnSpc>
                <a:spcPct val="120000"/>
              </a:lnSpc>
            </a:pPr>
            <a:r>
              <a:rPr lang="zh-CN" altLang="en-US" sz="4400" b="1" spc="400" dirty="0" smtClean="0">
                <a:solidFill>
                  <a:schemeClr val="tx2"/>
                </a:solidFill>
                <a:latin typeface="微软雅黑" panose="020B0503020204020204" charset="-122"/>
                <a:ea typeface="微软雅黑" panose="020B0503020204020204" charset="-122"/>
              </a:rPr>
              <a:t>三</a:t>
            </a:r>
            <a:r>
              <a:rPr lang="en-US" altLang="zh-CN" sz="4400" b="1" spc="400" dirty="0" smtClean="0">
                <a:solidFill>
                  <a:schemeClr val="tx2"/>
                </a:solidFill>
                <a:latin typeface="微软雅黑" panose="020B0503020204020204" charset="-122"/>
                <a:ea typeface="微软雅黑" panose="020B0503020204020204" charset="-122"/>
              </a:rPr>
              <a:t>.</a:t>
            </a:r>
            <a:r>
              <a:rPr lang="zh-CN" altLang="en-US" sz="4400" b="1" spc="400" dirty="0">
                <a:solidFill>
                  <a:schemeClr val="tx2"/>
                </a:solidFill>
                <a:latin typeface="微软雅黑" panose="020B0503020204020204" charset="-122"/>
                <a:ea typeface="微软雅黑" panose="020B0503020204020204" charset="-122"/>
                <a:sym typeface="+mn-ea"/>
              </a:rPr>
              <a:t>网架网壳设计新增内容详解</a:t>
            </a:r>
            <a:endParaRPr lang="en-US" altLang="zh-CN" sz="4400" b="1" spc="400" dirty="0">
              <a:solidFill>
                <a:schemeClr val="tx2"/>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770890" y="237490"/>
            <a:ext cx="8351520" cy="583565"/>
          </a:xfrm>
          <a:prstGeom prst="rect">
            <a:avLst/>
          </a:prstGeom>
          <a:noFill/>
        </p:spPr>
        <p:txBody>
          <a:bodyPr wrap="square" rtlCol="0">
            <a:spAutoFit/>
          </a:bodyPr>
          <a:lstStyle/>
          <a:p>
            <a:r>
              <a:rPr lang="en-US" altLang="zh-CN" sz="3200" b="1" dirty="0" smtClean="0">
                <a:solidFill>
                  <a:schemeClr val="tx2"/>
                </a:solidFill>
                <a:latin typeface="微软雅黑" panose="020B0503020204020204" charset="-122"/>
                <a:ea typeface="微软雅黑" panose="020B0503020204020204" charset="-122"/>
              </a:rPr>
              <a:t>3.1</a:t>
            </a:r>
            <a:r>
              <a:rPr lang="zh-CN" altLang="en-US" sz="3200" b="1" dirty="0" smtClean="0">
                <a:solidFill>
                  <a:schemeClr val="tx2"/>
                </a:solidFill>
                <a:latin typeface="微软雅黑" panose="020B0503020204020204" charset="-122"/>
                <a:ea typeface="微软雅黑" panose="020B0503020204020204" charset="-122"/>
              </a:rPr>
              <a:t>建模</a:t>
            </a:r>
            <a:r>
              <a:rPr lang="en-US" altLang="zh-CN" sz="3200" b="1" dirty="0" smtClean="0">
                <a:solidFill>
                  <a:schemeClr val="tx2"/>
                </a:solidFill>
                <a:latin typeface="微软雅黑" panose="020B0503020204020204" charset="-122"/>
                <a:ea typeface="微软雅黑" panose="020B0503020204020204" charset="-122"/>
              </a:rPr>
              <a:t>-</a:t>
            </a:r>
            <a:r>
              <a:rPr lang="zh-CN" altLang="en-US" sz="3200" b="1" dirty="0" smtClean="0">
                <a:solidFill>
                  <a:schemeClr val="tx2"/>
                </a:solidFill>
                <a:latin typeface="微软雅黑" panose="020B0503020204020204" charset="-122"/>
                <a:ea typeface="微软雅黑" panose="020B0503020204020204" charset="-122"/>
              </a:rPr>
              <a:t>新增参数化建模类型及杆件截面库</a:t>
            </a:r>
            <a:endParaRPr lang="zh-CN" altLang="en-US" sz="3200" b="1" dirty="0" smtClean="0">
              <a:solidFill>
                <a:schemeClr val="tx2"/>
              </a:solidFill>
              <a:latin typeface="微软雅黑" panose="020B0503020204020204" charset="-122"/>
              <a:ea typeface="微软雅黑" panose="020B0503020204020204" charset="-122"/>
            </a:endParaRPr>
          </a:p>
        </p:txBody>
      </p:sp>
      <p:sp>
        <p:nvSpPr>
          <p:cNvPr id="22" name="文本框 21"/>
          <p:cNvSpPr txBox="1"/>
          <p:nvPr/>
        </p:nvSpPr>
        <p:spPr>
          <a:xfrm>
            <a:off x="468630" y="1120140"/>
            <a:ext cx="4992370" cy="3192780"/>
          </a:xfrm>
          <a:prstGeom prst="rect">
            <a:avLst/>
          </a:prstGeom>
          <a:noFill/>
        </p:spPr>
        <p:txBody>
          <a:bodyPr wrap="square" rtlCol="0">
            <a:spAutoFit/>
          </a:bodyPr>
          <a:lstStyle/>
          <a:p>
            <a:pPr marL="342900" indent="-342900">
              <a:lnSpc>
                <a:spcPct val="120000"/>
              </a:lnSpc>
              <a:buFont typeface="Wingdings" panose="05000000000000000000" charset="0"/>
              <a:buChar char="Ø"/>
            </a:pPr>
            <a:r>
              <a:rPr sz="2400" dirty="0">
                <a:latin typeface="微软雅黑" panose="020B0503020204020204" charset="-122"/>
                <a:ea typeface="微软雅黑" panose="020B0503020204020204" charset="-122"/>
              </a:rPr>
              <a:t>增加了7种圆形平板网架结构的参数化建模。</a:t>
            </a:r>
            <a:endParaRPr sz="2400" dirty="0">
              <a:latin typeface="微软雅黑" panose="020B0503020204020204" charset="-122"/>
              <a:ea typeface="微软雅黑" panose="020B0503020204020204" charset="-122"/>
            </a:endParaRPr>
          </a:p>
          <a:p>
            <a:pPr marL="342900" indent="-342900">
              <a:lnSpc>
                <a:spcPct val="120000"/>
              </a:lnSpc>
              <a:buFont typeface="Wingdings" panose="05000000000000000000" charset="0"/>
              <a:buChar char="Ø"/>
            </a:pPr>
            <a:r>
              <a:rPr sz="2400" dirty="0">
                <a:latin typeface="微软雅黑" panose="020B0503020204020204" charset="-122"/>
                <a:ea typeface="微软雅黑" panose="020B0503020204020204" charset="-122"/>
              </a:rPr>
              <a:t>增加了杆件截面库功能，可在截面库中选择所需截面，不必再依次定义截面规格。目前杆件截面库中主要支持工字形、箱型、圆管、型钢和薄壁型钢五种规格</a:t>
            </a:r>
            <a:r>
              <a:rPr lang="zh-CN" sz="2400" dirty="0">
                <a:latin typeface="微软雅黑" panose="020B0503020204020204" charset="-122"/>
                <a:ea typeface="微软雅黑" panose="020B0503020204020204" charset="-122"/>
              </a:rPr>
              <a:t>。</a:t>
            </a:r>
            <a:endParaRPr lang="zh-CN" sz="2400" dirty="0">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5753100" y="1118870"/>
            <a:ext cx="5981065" cy="4452620"/>
          </a:xfrm>
          <a:prstGeom prst="rect">
            <a:avLst/>
          </a:prstGeom>
        </p:spPr>
      </p:pic>
      <p:pic>
        <p:nvPicPr>
          <p:cNvPr id="4" name="图片 3"/>
          <p:cNvPicPr>
            <a:picLocks noChangeAspect="1"/>
          </p:cNvPicPr>
          <p:nvPr/>
        </p:nvPicPr>
        <p:blipFill>
          <a:blip r:embed="rId2"/>
          <a:stretch>
            <a:fillRect/>
          </a:stretch>
        </p:blipFill>
        <p:spPr>
          <a:xfrm>
            <a:off x="5752465" y="1118235"/>
            <a:ext cx="5981700" cy="4453255"/>
          </a:xfrm>
          <a:prstGeom prst="rect">
            <a:avLst/>
          </a:prstGeom>
        </p:spPr>
      </p:pic>
      <p:pic>
        <p:nvPicPr>
          <p:cNvPr id="5" name="图片 4"/>
          <p:cNvPicPr>
            <a:picLocks noChangeAspect="1"/>
          </p:cNvPicPr>
          <p:nvPr/>
        </p:nvPicPr>
        <p:blipFill>
          <a:blip r:embed="rId3"/>
          <a:srcRect l="902" r="3092"/>
          <a:stretch>
            <a:fillRect/>
          </a:stretch>
        </p:blipFill>
        <p:spPr>
          <a:xfrm>
            <a:off x="514350" y="4251325"/>
            <a:ext cx="4946650" cy="13201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91770" y="3973195"/>
            <a:ext cx="5473700" cy="2384425"/>
          </a:xfrm>
          <a:prstGeom prst="rect">
            <a:avLst/>
          </a:prstGeom>
        </p:spPr>
      </p:pic>
      <p:sp>
        <p:nvSpPr>
          <p:cNvPr id="3" name="文本框 2"/>
          <p:cNvSpPr txBox="1"/>
          <p:nvPr/>
        </p:nvSpPr>
        <p:spPr>
          <a:xfrm>
            <a:off x="788670" y="170240"/>
            <a:ext cx="7166610" cy="583565"/>
          </a:xfrm>
          <a:prstGeom prst="rect">
            <a:avLst/>
          </a:prstGeom>
          <a:noFill/>
        </p:spPr>
        <p:txBody>
          <a:bodyPr wrap="square" rtlCol="0">
            <a:spAutoFit/>
          </a:bodyPr>
          <a:lstStyle/>
          <a:p>
            <a:r>
              <a:rPr lang="zh-CN" altLang="en-US" sz="3200" b="1" dirty="0" smtClean="0">
                <a:solidFill>
                  <a:schemeClr val="accent5">
                    <a:lumMod val="50000"/>
                  </a:schemeClr>
                </a:solidFill>
                <a:latin typeface="微软雅黑" panose="020B0503020204020204" charset="-122"/>
                <a:ea typeface="微软雅黑" panose="020B0503020204020204" charset="-122"/>
              </a:rPr>
              <a:t> </a:t>
            </a:r>
            <a:r>
              <a:rPr lang="en-US" altLang="zh-CN" sz="3200" b="1" dirty="0" smtClean="0">
                <a:solidFill>
                  <a:schemeClr val="accent5">
                    <a:lumMod val="50000"/>
                  </a:schemeClr>
                </a:solidFill>
                <a:latin typeface="微软雅黑" panose="020B0503020204020204" charset="-122"/>
                <a:ea typeface="微软雅黑" panose="020B0503020204020204" charset="-122"/>
              </a:rPr>
              <a:t>3.2</a:t>
            </a:r>
            <a:r>
              <a:rPr lang="zh-CN" altLang="en-US" sz="3200" b="1" dirty="0" smtClean="0">
                <a:solidFill>
                  <a:schemeClr val="accent5">
                    <a:lumMod val="50000"/>
                  </a:schemeClr>
                </a:solidFill>
                <a:latin typeface="微软雅黑" panose="020B0503020204020204" charset="-122"/>
                <a:ea typeface="微软雅黑" panose="020B0503020204020204" charset="-122"/>
              </a:rPr>
              <a:t>建模</a:t>
            </a:r>
            <a:r>
              <a:rPr lang="en-US" altLang="zh-CN" sz="3200" b="1" dirty="0" smtClean="0">
                <a:solidFill>
                  <a:schemeClr val="accent5">
                    <a:lumMod val="50000"/>
                  </a:schemeClr>
                </a:solidFill>
                <a:latin typeface="微软雅黑" panose="020B0503020204020204" charset="-122"/>
                <a:ea typeface="微软雅黑" panose="020B0503020204020204" charset="-122"/>
              </a:rPr>
              <a:t>-</a:t>
            </a:r>
            <a:r>
              <a:rPr lang="en-US" altLang="zh-CN" sz="3200" b="1" dirty="0" smtClean="0">
                <a:solidFill>
                  <a:schemeClr val="accent5">
                    <a:lumMod val="50000"/>
                  </a:schemeClr>
                </a:solidFill>
                <a:latin typeface="微软雅黑" panose="020B0503020204020204" charset="-122"/>
                <a:ea typeface="微软雅黑" panose="020B0503020204020204" charset="-122"/>
                <a:sym typeface="+mn-ea"/>
              </a:rPr>
              <a:t>新增杆件调整功能</a:t>
            </a:r>
            <a:endParaRPr lang="en-US" altLang="zh-CN" sz="3200" b="1" dirty="0" smtClean="0">
              <a:solidFill>
                <a:schemeClr val="accent5">
                  <a:lumMod val="50000"/>
                </a:schemeClr>
              </a:solidFill>
              <a:latin typeface="微软雅黑" panose="020B0503020204020204" charset="-122"/>
              <a:ea typeface="微软雅黑" panose="020B0503020204020204" charset="-122"/>
            </a:endParaRPr>
          </a:p>
        </p:txBody>
      </p:sp>
      <p:sp>
        <p:nvSpPr>
          <p:cNvPr id="22" name="文本框 21"/>
          <p:cNvSpPr txBox="1"/>
          <p:nvPr/>
        </p:nvSpPr>
        <p:spPr>
          <a:xfrm>
            <a:off x="594995" y="753745"/>
            <a:ext cx="8872855" cy="3415030"/>
          </a:xfrm>
          <a:prstGeom prst="rect">
            <a:avLst/>
          </a:prstGeom>
          <a:noFill/>
        </p:spPr>
        <p:txBody>
          <a:bodyPr wrap="square" rtlCol="0">
            <a:spAutoFit/>
          </a:bodyPr>
          <a:lstStyle/>
          <a:p>
            <a:pPr marL="342900" indent="-342900">
              <a:lnSpc>
                <a:spcPct val="120000"/>
              </a:lnSpc>
              <a:buFont typeface="Wingdings" panose="05000000000000000000" charset="0"/>
              <a:buChar char="Ø"/>
            </a:pPr>
            <a:r>
              <a:rPr lang="zh-CN" altLang="en-US" sz="2000" b="1" dirty="0">
                <a:latin typeface="微软雅黑" panose="020B0503020204020204" charset="-122"/>
                <a:ea typeface="微软雅黑" panose="020B0503020204020204" charset="-122"/>
              </a:rPr>
              <a:t>斜杆贯通</a:t>
            </a:r>
            <a:r>
              <a:rPr lang="zh-CN" altLang="en-US" sz="2000" dirty="0">
                <a:latin typeface="微软雅黑" panose="020B0503020204020204" charset="-122"/>
                <a:ea typeface="微软雅黑" panose="020B0503020204020204" charset="-122"/>
              </a:rPr>
              <a:t>：将选中的在同一直线上的杆件合并为一根杆件。</a:t>
            </a:r>
            <a:endParaRPr lang="zh-CN" altLang="en-US" sz="2000" dirty="0">
              <a:latin typeface="微软雅黑" panose="020B0503020204020204" charset="-122"/>
              <a:ea typeface="微软雅黑" panose="020B0503020204020204" charset="-122"/>
            </a:endParaRPr>
          </a:p>
          <a:p>
            <a:pPr marL="342900" indent="-342900">
              <a:lnSpc>
                <a:spcPct val="120000"/>
              </a:lnSpc>
              <a:buFont typeface="Wingdings" panose="05000000000000000000" charset="0"/>
              <a:buChar char="Ø"/>
            </a:pPr>
            <a:r>
              <a:rPr lang="zh-CN" altLang="en-US" sz="2000" b="1" dirty="0">
                <a:latin typeface="微软雅黑" panose="020B0503020204020204" charset="-122"/>
                <a:ea typeface="微软雅黑" panose="020B0503020204020204" charset="-122"/>
              </a:rPr>
              <a:t>关键杆件</a:t>
            </a:r>
            <a:r>
              <a:rPr lang="zh-CN" altLang="en-US" sz="2000" dirty="0">
                <a:latin typeface="微软雅黑" panose="020B0503020204020204" charset="-122"/>
                <a:ea typeface="微软雅黑" panose="020B0503020204020204" charset="-122"/>
              </a:rPr>
              <a:t>：指定并高亮显示结构中的关键杆件。点击该功能后，高亮显示关键杆件。支持自动搜索和手工指定。</a:t>
            </a:r>
            <a:endParaRPr lang="zh-CN" altLang="en-US" sz="2000" dirty="0">
              <a:latin typeface="微软雅黑" panose="020B0503020204020204" charset="-122"/>
              <a:ea typeface="微软雅黑" panose="020B0503020204020204" charset="-122"/>
            </a:endParaRPr>
          </a:p>
          <a:p>
            <a:pPr marL="342900" indent="-342900">
              <a:lnSpc>
                <a:spcPct val="120000"/>
              </a:lnSpc>
              <a:buFont typeface="Wingdings" panose="05000000000000000000" charset="0"/>
              <a:buChar char="Ø"/>
            </a:pPr>
            <a:r>
              <a:rPr lang="zh-CN" altLang="en-US" sz="2000" b="1" dirty="0">
                <a:latin typeface="微软雅黑" panose="020B0503020204020204" charset="-122"/>
                <a:ea typeface="微软雅黑" panose="020B0503020204020204" charset="-122"/>
              </a:rPr>
              <a:t>计算长度系数</a:t>
            </a:r>
            <a:r>
              <a:rPr lang="zh-CN" altLang="en-US" sz="2000" dirty="0">
                <a:latin typeface="微软雅黑" panose="020B0503020204020204" charset="-122"/>
                <a:ea typeface="微软雅黑" panose="020B0503020204020204" charset="-122"/>
              </a:rPr>
              <a:t>：软件可自动根据输入的结构类型和节点形式自动判断杆件的计算长度系数，也可支持用户手动定义</a:t>
            </a:r>
            <a:endParaRPr lang="zh-CN" altLang="en-US" sz="2000" dirty="0">
              <a:latin typeface="微软雅黑" panose="020B0503020204020204" charset="-122"/>
              <a:ea typeface="微软雅黑" panose="020B0503020204020204" charset="-122"/>
            </a:endParaRPr>
          </a:p>
          <a:p>
            <a:pPr marL="342900" indent="-342900">
              <a:lnSpc>
                <a:spcPct val="120000"/>
              </a:lnSpc>
              <a:buFont typeface="Wingdings" panose="05000000000000000000" charset="0"/>
              <a:buChar char="Ø"/>
            </a:pPr>
            <a:r>
              <a:rPr lang="zh-CN" altLang="en-US" sz="2000" b="1" dirty="0">
                <a:latin typeface="微软雅黑" panose="020B0503020204020204" charset="-122"/>
                <a:ea typeface="微软雅黑" panose="020B0503020204020204" charset="-122"/>
              </a:rPr>
              <a:t>角度调整</a:t>
            </a:r>
            <a:r>
              <a:rPr lang="zh-CN" altLang="en-US" sz="2000" dirty="0">
                <a:latin typeface="微软雅黑" panose="020B0503020204020204" charset="-122"/>
                <a:ea typeface="微软雅黑" panose="020B0503020204020204" charset="-122"/>
              </a:rPr>
              <a:t>：根据杆件相邻蒙皮的法向，自动调整截面的 Y 轴，使之与结构表面垂直或平行。也可按用户指定的点对杆件角度进行调整。</a:t>
            </a:r>
            <a:endParaRPr lang="zh-CN" altLang="en-US" sz="2000" dirty="0">
              <a:latin typeface="微软雅黑" panose="020B0503020204020204" charset="-122"/>
              <a:ea typeface="微软雅黑" panose="020B0503020204020204" charset="-122"/>
            </a:endParaRPr>
          </a:p>
          <a:p>
            <a:pPr marL="342900" indent="-342900">
              <a:lnSpc>
                <a:spcPct val="120000"/>
              </a:lnSpc>
              <a:buFont typeface="Wingdings" panose="05000000000000000000" charset="0"/>
              <a:buChar char="Ø"/>
            </a:pPr>
            <a:r>
              <a:rPr lang="zh-CN" altLang="en-US" sz="2000" b="1" dirty="0">
                <a:latin typeface="微软雅黑" panose="020B0503020204020204" charset="-122"/>
                <a:ea typeface="微软雅黑" panose="020B0503020204020204" charset="-122"/>
              </a:rPr>
              <a:t>网架加层</a:t>
            </a:r>
            <a:r>
              <a:rPr lang="zh-CN" altLang="en-US" sz="2000" dirty="0">
                <a:latin typeface="微软雅黑" panose="020B0503020204020204" charset="-122"/>
                <a:ea typeface="微软雅黑" panose="020B0503020204020204" charset="-122"/>
              </a:rPr>
              <a:t>：局部或整体增加网架层数。只需框选新加层范围，弹出对话框，输入新加层层高即可。</a:t>
            </a:r>
            <a:endParaRPr lang="zh-CN" altLang="en-US" sz="2000" dirty="0">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2"/>
          <a:stretch>
            <a:fillRect/>
          </a:stretch>
        </p:blipFill>
        <p:spPr>
          <a:xfrm>
            <a:off x="9772650" y="350520"/>
            <a:ext cx="1912620" cy="4718685"/>
          </a:xfrm>
          <a:prstGeom prst="rect">
            <a:avLst/>
          </a:prstGeom>
        </p:spPr>
      </p:pic>
      <p:pic>
        <p:nvPicPr>
          <p:cNvPr id="5" name="图片 4"/>
          <p:cNvPicPr>
            <a:picLocks noChangeAspect="1"/>
          </p:cNvPicPr>
          <p:nvPr/>
        </p:nvPicPr>
        <p:blipFill>
          <a:blip r:embed="rId3"/>
          <a:stretch>
            <a:fillRect/>
          </a:stretch>
        </p:blipFill>
        <p:spPr>
          <a:xfrm>
            <a:off x="5809615" y="5331460"/>
            <a:ext cx="6286500" cy="872490"/>
          </a:xfrm>
          <a:prstGeom prst="rect">
            <a:avLst/>
          </a:prstGeom>
        </p:spPr>
      </p:pic>
      <p:pic>
        <p:nvPicPr>
          <p:cNvPr id="6" name="图片 5"/>
          <p:cNvPicPr>
            <a:picLocks noChangeAspect="1"/>
          </p:cNvPicPr>
          <p:nvPr/>
        </p:nvPicPr>
        <p:blipFill>
          <a:blip r:embed="rId4"/>
          <a:stretch>
            <a:fillRect/>
          </a:stretch>
        </p:blipFill>
        <p:spPr>
          <a:xfrm>
            <a:off x="3659505" y="3862070"/>
            <a:ext cx="5829935" cy="24199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88670" y="170240"/>
            <a:ext cx="7166610" cy="583565"/>
          </a:xfrm>
          <a:prstGeom prst="rect">
            <a:avLst/>
          </a:prstGeom>
          <a:noFill/>
        </p:spPr>
        <p:txBody>
          <a:bodyPr wrap="square" rtlCol="0">
            <a:spAutoFit/>
          </a:bodyPr>
          <a:lstStyle/>
          <a:p>
            <a:r>
              <a:rPr lang="zh-CN" altLang="en-US" sz="3200" b="1" dirty="0" smtClean="0">
                <a:solidFill>
                  <a:schemeClr val="accent5">
                    <a:lumMod val="50000"/>
                  </a:schemeClr>
                </a:solidFill>
                <a:latin typeface="微软雅黑" panose="020B0503020204020204" charset="-122"/>
                <a:ea typeface="微软雅黑" panose="020B0503020204020204" charset="-122"/>
              </a:rPr>
              <a:t> </a:t>
            </a:r>
            <a:r>
              <a:rPr lang="en-US" altLang="zh-CN" sz="3200" b="1" dirty="0" smtClean="0">
                <a:solidFill>
                  <a:schemeClr val="accent5">
                    <a:lumMod val="50000"/>
                  </a:schemeClr>
                </a:solidFill>
                <a:latin typeface="微软雅黑" panose="020B0503020204020204" charset="-122"/>
                <a:ea typeface="微软雅黑" panose="020B0503020204020204" charset="-122"/>
              </a:rPr>
              <a:t>3.3</a:t>
            </a:r>
            <a:r>
              <a:rPr lang="zh-CN" altLang="en-US" sz="3200" b="1" dirty="0" smtClean="0">
                <a:solidFill>
                  <a:schemeClr val="accent5">
                    <a:lumMod val="50000"/>
                  </a:schemeClr>
                </a:solidFill>
                <a:latin typeface="微软雅黑" panose="020B0503020204020204" charset="-122"/>
                <a:ea typeface="微软雅黑" panose="020B0503020204020204" charset="-122"/>
              </a:rPr>
              <a:t>建模</a:t>
            </a:r>
            <a:r>
              <a:rPr lang="en-US" altLang="zh-CN" sz="3200" b="1" dirty="0" smtClean="0">
                <a:solidFill>
                  <a:schemeClr val="accent5">
                    <a:lumMod val="50000"/>
                  </a:schemeClr>
                </a:solidFill>
                <a:latin typeface="微软雅黑" panose="020B0503020204020204" charset="-122"/>
                <a:ea typeface="微软雅黑" panose="020B0503020204020204" charset="-122"/>
              </a:rPr>
              <a:t>-</a:t>
            </a:r>
            <a:r>
              <a:rPr lang="zh-CN" altLang="en-US" sz="3200" b="1" dirty="0" smtClean="0">
                <a:solidFill>
                  <a:schemeClr val="accent5">
                    <a:lumMod val="50000"/>
                  </a:schemeClr>
                </a:solidFill>
                <a:latin typeface="微软雅黑" panose="020B0503020204020204" charset="-122"/>
                <a:ea typeface="微软雅黑" panose="020B0503020204020204" charset="-122"/>
                <a:sym typeface="+mn-ea"/>
              </a:rPr>
              <a:t>新增多种网格编辑修改功能</a:t>
            </a:r>
            <a:endParaRPr lang="zh-CN" altLang="en-US" sz="3200" b="1" dirty="0" smtClean="0">
              <a:solidFill>
                <a:schemeClr val="accent5">
                  <a:lumMod val="50000"/>
                </a:schemeClr>
              </a:solidFill>
              <a:latin typeface="微软雅黑" panose="020B0503020204020204" charset="-122"/>
              <a:ea typeface="微软雅黑" panose="020B0503020204020204" charset="-122"/>
            </a:endParaRPr>
          </a:p>
        </p:txBody>
      </p:sp>
      <p:sp>
        <p:nvSpPr>
          <p:cNvPr id="22" name="文本框 21"/>
          <p:cNvSpPr txBox="1"/>
          <p:nvPr/>
        </p:nvSpPr>
        <p:spPr>
          <a:xfrm>
            <a:off x="604520" y="876300"/>
            <a:ext cx="6367145" cy="4777105"/>
          </a:xfrm>
          <a:prstGeom prst="rect">
            <a:avLst/>
          </a:prstGeom>
          <a:noFill/>
        </p:spPr>
        <p:txBody>
          <a:bodyPr wrap="square" rtlCol="0">
            <a:spAutoFit/>
          </a:bodyPr>
          <a:lstStyle/>
          <a:p>
            <a:pPr marL="342900" indent="-342900">
              <a:lnSpc>
                <a:spcPct val="130000"/>
              </a:lnSpc>
              <a:buFont typeface="Wingdings" panose="05000000000000000000" charset="0"/>
              <a:buChar char="Ø"/>
            </a:pPr>
            <a:r>
              <a:rPr lang="zh-CN" altLang="en-US" sz="2400" b="1" dirty="0">
                <a:latin typeface="微软雅黑" panose="020B0503020204020204" charset="-122"/>
                <a:ea typeface="微软雅黑" panose="020B0503020204020204" charset="-122"/>
              </a:rPr>
              <a:t>路径复制</a:t>
            </a:r>
            <a:r>
              <a:rPr lang="zh-CN" altLang="en-US" sz="2400" dirty="0">
                <a:latin typeface="微软雅黑" panose="020B0503020204020204" charset="-122"/>
                <a:ea typeface="微软雅黑" panose="020B0503020204020204" charset="-122"/>
              </a:rPr>
              <a:t>：适用于对同一批网格线沿一条路径进行拷贝操作，功能等同于用光标连续点取路径上的所有节点作为拷贝目标点的网格线复制操作。</a:t>
            </a:r>
            <a:endParaRPr lang="zh-CN" altLang="en-US" sz="2400" dirty="0">
              <a:latin typeface="微软雅黑" panose="020B0503020204020204" charset="-122"/>
              <a:ea typeface="微软雅黑" panose="020B0503020204020204" charset="-122"/>
            </a:endParaRPr>
          </a:p>
          <a:p>
            <a:pPr marL="342900" indent="-342900">
              <a:lnSpc>
                <a:spcPct val="130000"/>
              </a:lnSpc>
              <a:buFont typeface="Wingdings" panose="05000000000000000000" charset="0"/>
              <a:buChar char="Ø"/>
            </a:pPr>
            <a:r>
              <a:rPr lang="zh-CN" altLang="en-US" sz="2400" b="1" dirty="0">
                <a:latin typeface="微软雅黑" panose="020B0503020204020204" charset="-122"/>
                <a:ea typeface="微软雅黑" panose="020B0503020204020204" charset="-122"/>
              </a:rPr>
              <a:t>网格阵列</a:t>
            </a:r>
            <a:r>
              <a:rPr lang="zh-CN" altLang="en-US" sz="2400" dirty="0">
                <a:latin typeface="微软雅黑" panose="020B0503020204020204" charset="-122"/>
                <a:ea typeface="微软雅黑" panose="020B0503020204020204" charset="-122"/>
              </a:rPr>
              <a:t>：可做三个方向上的正交等距离阵列操作，输入阵列 X、Y、Z 三个方向的间距和数量。</a:t>
            </a:r>
            <a:endParaRPr lang="zh-CN" altLang="en-US" sz="2400" dirty="0">
              <a:latin typeface="微软雅黑" panose="020B0503020204020204" charset="-122"/>
              <a:ea typeface="微软雅黑" panose="020B0503020204020204" charset="-122"/>
            </a:endParaRPr>
          </a:p>
          <a:p>
            <a:pPr marL="342900" indent="-342900">
              <a:lnSpc>
                <a:spcPct val="130000"/>
              </a:lnSpc>
              <a:buFont typeface="Wingdings" panose="05000000000000000000" charset="0"/>
              <a:buChar char="Ø"/>
            </a:pPr>
            <a:r>
              <a:rPr lang="zh-CN" altLang="en-US" sz="2400" b="1" dirty="0">
                <a:latin typeface="微软雅黑" panose="020B0503020204020204" charset="-122"/>
                <a:ea typeface="微软雅黑" panose="020B0503020204020204" charset="-122"/>
              </a:rPr>
              <a:t>旋转放样</a:t>
            </a:r>
            <a:r>
              <a:rPr lang="zh-CN" altLang="en-US" sz="2400" dirty="0">
                <a:latin typeface="微软雅黑" panose="020B0503020204020204" charset="-122"/>
                <a:ea typeface="微软雅黑" panose="020B0503020204020204" charset="-122"/>
              </a:rPr>
              <a:t>：绕空间任意轴，对结构进行旋转放样。</a:t>
            </a:r>
            <a:endParaRPr lang="zh-CN" altLang="en-US" sz="2400" dirty="0">
              <a:latin typeface="微软雅黑" panose="020B0503020204020204" charset="-122"/>
              <a:ea typeface="微软雅黑" panose="020B0503020204020204" charset="-122"/>
            </a:endParaRPr>
          </a:p>
          <a:p>
            <a:pPr marL="342900" indent="-342900">
              <a:buFont typeface="Wingdings" panose="05000000000000000000" charset="0"/>
              <a:buChar char="Ø"/>
            </a:pPr>
            <a:endParaRPr lang="zh-CN" altLang="en-US" sz="2400" dirty="0">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9718040" y="1085215"/>
            <a:ext cx="2279650" cy="965200"/>
          </a:xfrm>
          <a:prstGeom prst="rect">
            <a:avLst/>
          </a:prstGeom>
        </p:spPr>
      </p:pic>
      <p:pic>
        <p:nvPicPr>
          <p:cNvPr id="4" name="图片 3"/>
          <p:cNvPicPr>
            <a:picLocks noChangeAspect="1"/>
          </p:cNvPicPr>
          <p:nvPr/>
        </p:nvPicPr>
        <p:blipFill>
          <a:blip r:embed="rId2"/>
          <a:stretch>
            <a:fillRect/>
          </a:stretch>
        </p:blipFill>
        <p:spPr>
          <a:xfrm>
            <a:off x="7214235" y="1085215"/>
            <a:ext cx="1608455" cy="965200"/>
          </a:xfrm>
          <a:prstGeom prst="rect">
            <a:avLst/>
          </a:prstGeom>
        </p:spPr>
      </p:pic>
      <p:sp>
        <p:nvSpPr>
          <p:cNvPr id="5" name="右箭头 4"/>
          <p:cNvSpPr/>
          <p:nvPr/>
        </p:nvSpPr>
        <p:spPr>
          <a:xfrm>
            <a:off x="8996680" y="1321435"/>
            <a:ext cx="607695" cy="493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857250" y="171451"/>
            <a:ext cx="7612380" cy="583565"/>
          </a:xfrm>
          <a:prstGeom prst="rect">
            <a:avLst/>
          </a:prstGeom>
          <a:noFill/>
        </p:spPr>
        <p:txBody>
          <a:bodyPr wrap="square" rtlCol="0">
            <a:spAutoFit/>
          </a:bodyPr>
          <a:lstStyle/>
          <a:p>
            <a:r>
              <a:rPr lang="zh-CN" altLang="en-US" sz="3200" b="1" dirty="0" smtClean="0">
                <a:solidFill>
                  <a:schemeClr val="tx2"/>
                </a:solidFill>
                <a:latin typeface="微软雅黑" panose="020B0503020204020204" charset="-122"/>
                <a:ea typeface="微软雅黑" panose="020B0503020204020204" charset="-122"/>
              </a:rPr>
              <a:t> </a:t>
            </a:r>
            <a:r>
              <a:rPr lang="en-US" altLang="zh-CN" sz="3200" b="1" dirty="0" smtClean="0">
                <a:solidFill>
                  <a:schemeClr val="tx2"/>
                </a:solidFill>
                <a:latin typeface="微软雅黑" panose="020B0503020204020204" charset="-122"/>
                <a:ea typeface="微软雅黑" panose="020B0503020204020204" charset="-122"/>
              </a:rPr>
              <a:t>3.4 </a:t>
            </a:r>
            <a:r>
              <a:rPr lang="zh-CN" altLang="en-US" sz="3200" b="1" dirty="0" smtClean="0">
                <a:solidFill>
                  <a:schemeClr val="tx2"/>
                </a:solidFill>
                <a:latin typeface="微软雅黑" panose="020B0503020204020204" charset="-122"/>
                <a:ea typeface="微软雅黑" panose="020B0503020204020204" charset="-122"/>
              </a:rPr>
              <a:t>风荷载体型系数自动布置</a:t>
            </a:r>
            <a:endParaRPr lang="zh-CN" altLang="en-US" sz="3200" b="1" dirty="0" smtClean="0">
              <a:solidFill>
                <a:schemeClr val="tx2"/>
              </a:solidFill>
              <a:latin typeface="微软雅黑" panose="020B0503020204020204" charset="-122"/>
              <a:ea typeface="微软雅黑" panose="020B0503020204020204" charset="-122"/>
            </a:endParaRPr>
          </a:p>
        </p:txBody>
      </p:sp>
      <p:sp>
        <p:nvSpPr>
          <p:cNvPr id="22" name="文本框 21"/>
          <p:cNvSpPr txBox="1"/>
          <p:nvPr/>
        </p:nvSpPr>
        <p:spPr>
          <a:xfrm>
            <a:off x="720090" y="915035"/>
            <a:ext cx="5763260" cy="2968625"/>
          </a:xfrm>
          <a:prstGeom prst="rect">
            <a:avLst/>
          </a:prstGeom>
          <a:noFill/>
        </p:spPr>
        <p:txBody>
          <a:bodyPr wrap="square" rtlCol="0">
            <a:spAutoFit/>
          </a:bodyPr>
          <a:lstStyle/>
          <a:p>
            <a:pPr marL="342900" indent="-342900">
              <a:lnSpc>
                <a:spcPct val="130000"/>
              </a:lnSpc>
              <a:buFont typeface="Wingdings" panose="05000000000000000000" charset="0"/>
              <a:buChar char="Ø"/>
            </a:pPr>
            <a:r>
              <a:rPr lang="zh-CN" altLang="en-US" sz="2400" dirty="0">
                <a:latin typeface="微软雅黑" panose="020B0503020204020204" charset="-122"/>
                <a:ea typeface="微软雅黑" panose="020B0503020204020204" charset="-122"/>
              </a:rPr>
              <a:t>程序可以根据风工况选择和矢跨比对</a:t>
            </a:r>
            <a:r>
              <a:rPr lang="zh-CN" altLang="en-US" sz="2400" b="1" dirty="0">
                <a:latin typeface="微软雅黑" panose="020B0503020204020204" charset="-122"/>
                <a:ea typeface="微软雅黑" panose="020B0503020204020204" charset="-122"/>
              </a:rPr>
              <a:t>旋转壳体的风荷载体型系数</a:t>
            </a:r>
            <a:r>
              <a:rPr lang="zh-CN" altLang="en-US" sz="2400" dirty="0">
                <a:latin typeface="微软雅黑" panose="020B0503020204020204" charset="-122"/>
                <a:ea typeface="微软雅黑" panose="020B0503020204020204" charset="-122"/>
                <a:sym typeface="+mn-ea"/>
              </a:rPr>
              <a:t>进行自动布置</a:t>
            </a:r>
            <a:r>
              <a:rPr lang="zh-CN" altLang="en-US" sz="2400" dirty="0">
                <a:latin typeface="微软雅黑" panose="020B0503020204020204" charset="-122"/>
                <a:ea typeface="微软雅黑" panose="020B0503020204020204" charset="-122"/>
              </a:rPr>
              <a:t>。</a:t>
            </a:r>
            <a:endParaRPr lang="zh-CN" altLang="en-US" sz="2400" dirty="0">
              <a:latin typeface="微软雅黑" panose="020B0503020204020204" charset="-122"/>
              <a:ea typeface="微软雅黑" panose="020B0503020204020204" charset="-122"/>
            </a:endParaRPr>
          </a:p>
          <a:p>
            <a:pPr marL="342900" indent="-342900">
              <a:lnSpc>
                <a:spcPct val="130000"/>
              </a:lnSpc>
              <a:buFont typeface="Wingdings" panose="05000000000000000000" charset="0"/>
              <a:buChar char="Ø"/>
            </a:pPr>
            <a:r>
              <a:rPr lang="zh-CN" altLang="en-US" sz="2400" dirty="0">
                <a:latin typeface="微软雅黑" panose="020B0503020204020204" charset="-122"/>
                <a:ea typeface="微软雅黑" panose="020B0503020204020204" charset="-122"/>
              </a:rPr>
              <a:t>可自定义进行</a:t>
            </a:r>
            <a:r>
              <a:rPr lang="zh-CN" altLang="en-US" sz="2400" b="1" dirty="0">
                <a:latin typeface="微软雅黑" panose="020B0503020204020204" charset="-122"/>
                <a:ea typeface="微软雅黑" panose="020B0503020204020204" charset="-122"/>
              </a:rPr>
              <a:t>分区布置风荷载体型系数</a:t>
            </a:r>
            <a:r>
              <a:rPr lang="zh-CN" altLang="en-US" sz="2400" dirty="0">
                <a:latin typeface="微软雅黑" panose="020B0503020204020204" charset="-122"/>
                <a:ea typeface="微软雅黑" panose="020B0503020204020204" charset="-122"/>
              </a:rPr>
              <a:t>，可手动输入，也可根据用户输入的矢跨比和屋面类型自动取值。并且可对分区进行增加、删除、修改等编辑。</a:t>
            </a:r>
            <a:endParaRPr lang="zh-CN" altLang="en-US" sz="2400" dirty="0">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7245985" y="73025"/>
            <a:ext cx="1422400" cy="6172835"/>
          </a:xfrm>
          <a:prstGeom prst="rect">
            <a:avLst/>
          </a:prstGeom>
        </p:spPr>
      </p:pic>
      <p:pic>
        <p:nvPicPr>
          <p:cNvPr id="4" name="图片 3"/>
          <p:cNvPicPr>
            <a:picLocks noChangeAspect="1"/>
          </p:cNvPicPr>
          <p:nvPr/>
        </p:nvPicPr>
        <p:blipFill>
          <a:blip r:embed="rId2"/>
          <a:stretch>
            <a:fillRect/>
          </a:stretch>
        </p:blipFill>
        <p:spPr>
          <a:xfrm>
            <a:off x="8955405" y="73025"/>
            <a:ext cx="2459990" cy="2651125"/>
          </a:xfrm>
          <a:prstGeom prst="rect">
            <a:avLst/>
          </a:prstGeom>
        </p:spPr>
      </p:pic>
      <p:pic>
        <p:nvPicPr>
          <p:cNvPr id="5" name="图片 4"/>
          <p:cNvPicPr>
            <a:picLocks noChangeAspect="1"/>
          </p:cNvPicPr>
          <p:nvPr/>
        </p:nvPicPr>
        <p:blipFill>
          <a:blip r:embed="rId3"/>
          <a:stretch>
            <a:fillRect/>
          </a:stretch>
        </p:blipFill>
        <p:spPr>
          <a:xfrm>
            <a:off x="8955405" y="2832100"/>
            <a:ext cx="2460625" cy="3482975"/>
          </a:xfrm>
          <a:prstGeom prst="rect">
            <a:avLst/>
          </a:prstGeom>
        </p:spPr>
      </p:pic>
      <p:pic>
        <p:nvPicPr>
          <p:cNvPr id="6" name="图片 5"/>
          <p:cNvPicPr>
            <a:picLocks noChangeAspect="1"/>
          </p:cNvPicPr>
          <p:nvPr/>
        </p:nvPicPr>
        <p:blipFill>
          <a:blip r:embed="rId4"/>
          <a:srcRect r="20920"/>
          <a:stretch>
            <a:fillRect/>
          </a:stretch>
        </p:blipFill>
        <p:spPr>
          <a:xfrm>
            <a:off x="806450" y="3914140"/>
            <a:ext cx="5676900" cy="23323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文本框 21"/>
          <p:cNvSpPr txBox="1"/>
          <p:nvPr/>
        </p:nvSpPr>
        <p:spPr>
          <a:xfrm>
            <a:off x="948690" y="1153160"/>
            <a:ext cx="5417820" cy="4407535"/>
          </a:xfrm>
          <a:prstGeom prst="rect">
            <a:avLst/>
          </a:prstGeom>
          <a:noFill/>
        </p:spPr>
        <p:txBody>
          <a:bodyPr wrap="square" rtlCol="0">
            <a:spAutoFit/>
          </a:bodyPr>
          <a:lstStyle/>
          <a:p>
            <a:pPr marL="342900" indent="-342900">
              <a:lnSpc>
                <a:spcPct val="130000"/>
              </a:lnSpc>
              <a:buFont typeface="Wingdings" panose="05000000000000000000" charset="0"/>
              <a:buChar char="Ø"/>
            </a:pPr>
            <a:r>
              <a:rPr lang="zh-CN" altLang="en-US" sz="2400" b="1" dirty="0">
                <a:latin typeface="微软雅黑" panose="020B0503020204020204" charset="-122"/>
                <a:ea typeface="微软雅黑" panose="020B0503020204020204" charset="-122"/>
              </a:rPr>
              <a:t>支座刚度</a:t>
            </a:r>
            <a:r>
              <a:rPr lang="zh-CN" altLang="en-US" sz="2400" dirty="0">
                <a:latin typeface="微软雅黑" panose="020B0503020204020204" charset="-122"/>
                <a:ea typeface="微软雅黑" panose="020B0503020204020204" charset="-122"/>
              </a:rPr>
              <a:t>：</a:t>
            </a:r>
            <a:endParaRPr lang="zh-CN" altLang="en-US" sz="2400" dirty="0">
              <a:latin typeface="微软雅黑" panose="020B0503020204020204" charset="-122"/>
              <a:ea typeface="微软雅黑" panose="020B0503020204020204" charset="-122"/>
            </a:endParaRPr>
          </a:p>
          <a:p>
            <a:pPr indent="0">
              <a:lnSpc>
                <a:spcPct val="130000"/>
              </a:lnSpc>
              <a:buFont typeface="Wingdings" panose="05000000000000000000" charset="0"/>
              <a:buNone/>
            </a:pPr>
            <a:r>
              <a:rPr lang="zh-CN" altLang="en-US" sz="2400" dirty="0">
                <a:latin typeface="微软雅黑" panose="020B0503020204020204" charset="-122"/>
                <a:ea typeface="微软雅黑" panose="020B0503020204020204" charset="-122"/>
              </a:rPr>
              <a:t>固定支座、铰接支座、滑动支座可直接定义，不必再依次输入支座各方向的约束。同时可支持节点支座、单点约束和斜杆支座三种类型。</a:t>
            </a:r>
            <a:endParaRPr lang="zh-CN" altLang="en-US" sz="2400" dirty="0">
              <a:latin typeface="微软雅黑" panose="020B0503020204020204" charset="-122"/>
              <a:ea typeface="微软雅黑" panose="020B0503020204020204" charset="-122"/>
            </a:endParaRPr>
          </a:p>
          <a:p>
            <a:pPr indent="0">
              <a:lnSpc>
                <a:spcPct val="130000"/>
              </a:lnSpc>
              <a:buFont typeface="Wingdings" panose="05000000000000000000" charset="0"/>
              <a:buNone/>
            </a:pPr>
            <a:endParaRPr lang="zh-CN" altLang="en-US" sz="2400" dirty="0">
              <a:latin typeface="微软雅黑" panose="020B0503020204020204" charset="-122"/>
              <a:ea typeface="微软雅黑" panose="020B0503020204020204" charset="-122"/>
            </a:endParaRPr>
          </a:p>
          <a:p>
            <a:pPr marL="342900" indent="-342900">
              <a:lnSpc>
                <a:spcPct val="130000"/>
              </a:lnSpc>
              <a:buFont typeface="Wingdings" panose="05000000000000000000" charset="0"/>
              <a:buChar char="Ø"/>
            </a:pPr>
            <a:r>
              <a:rPr lang="zh-CN" altLang="en-US" sz="2400" b="1" dirty="0">
                <a:latin typeface="微软雅黑" panose="020B0503020204020204" charset="-122"/>
                <a:ea typeface="微软雅黑" panose="020B0503020204020204" charset="-122"/>
              </a:rPr>
              <a:t>支座位移</a:t>
            </a:r>
            <a:r>
              <a:rPr lang="zh-CN" altLang="en-US" sz="2400" dirty="0">
                <a:latin typeface="微软雅黑" panose="020B0503020204020204" charset="-122"/>
                <a:ea typeface="微软雅黑" panose="020B0503020204020204" charset="-122"/>
              </a:rPr>
              <a:t>：</a:t>
            </a:r>
            <a:endParaRPr lang="zh-CN" altLang="en-US" sz="2400" dirty="0">
              <a:latin typeface="微软雅黑" panose="020B0503020204020204" charset="-122"/>
              <a:ea typeface="微软雅黑" panose="020B0503020204020204" charset="-122"/>
            </a:endParaRPr>
          </a:p>
          <a:p>
            <a:pPr indent="0">
              <a:lnSpc>
                <a:spcPct val="130000"/>
              </a:lnSpc>
              <a:buFont typeface="Wingdings" panose="05000000000000000000" charset="0"/>
              <a:buNone/>
            </a:pPr>
            <a:r>
              <a:rPr lang="zh-CN" altLang="en-US" sz="2400" dirty="0">
                <a:latin typeface="微软雅黑" panose="020B0503020204020204" charset="-122"/>
                <a:ea typeface="微软雅黑" panose="020B0503020204020204" charset="-122"/>
              </a:rPr>
              <a:t>可考虑支座 X、Y、Z 三个方向的平移距离和旋转角度</a:t>
            </a:r>
            <a:endParaRPr lang="zh-CN" altLang="en-US" sz="2400" dirty="0">
              <a:latin typeface="微软雅黑" panose="020B0503020204020204" charset="-122"/>
              <a:ea typeface="微软雅黑" panose="020B0503020204020204" charset="-122"/>
            </a:endParaRPr>
          </a:p>
        </p:txBody>
      </p:sp>
      <p:sp>
        <p:nvSpPr>
          <p:cNvPr id="3" name="文本框 2"/>
          <p:cNvSpPr txBox="1"/>
          <p:nvPr/>
        </p:nvSpPr>
        <p:spPr>
          <a:xfrm>
            <a:off x="788670" y="137161"/>
            <a:ext cx="7966710" cy="583565"/>
          </a:xfrm>
          <a:prstGeom prst="rect">
            <a:avLst/>
          </a:prstGeom>
          <a:noFill/>
        </p:spPr>
        <p:txBody>
          <a:bodyPr wrap="square" rtlCol="0">
            <a:spAutoFit/>
          </a:bodyPr>
          <a:lstStyle/>
          <a:p>
            <a:r>
              <a:rPr lang="zh-CN" altLang="en-US" sz="3200" b="1" dirty="0" smtClean="0">
                <a:solidFill>
                  <a:schemeClr val="tx2"/>
                </a:solidFill>
                <a:latin typeface="微软雅黑" panose="020B0503020204020204" charset="-122"/>
                <a:ea typeface="微软雅黑" panose="020B0503020204020204" charset="-122"/>
              </a:rPr>
              <a:t> </a:t>
            </a:r>
            <a:r>
              <a:rPr lang="en-US" altLang="zh-CN" sz="3200" b="1" dirty="0" smtClean="0">
                <a:solidFill>
                  <a:schemeClr val="tx2"/>
                </a:solidFill>
                <a:latin typeface="微软雅黑" panose="020B0503020204020204" charset="-122"/>
                <a:ea typeface="微软雅黑" panose="020B0503020204020204" charset="-122"/>
              </a:rPr>
              <a:t>3.5</a:t>
            </a:r>
            <a:r>
              <a:rPr lang="zh-CN" altLang="en-US" sz="3200" b="1" dirty="0" smtClean="0">
                <a:solidFill>
                  <a:schemeClr val="tx2"/>
                </a:solidFill>
                <a:latin typeface="微软雅黑" panose="020B0503020204020204" charset="-122"/>
                <a:ea typeface="微软雅黑" panose="020B0503020204020204" charset="-122"/>
              </a:rPr>
              <a:t>增加支座快速定义功能</a:t>
            </a:r>
            <a:endParaRPr lang="zh-CN" altLang="en-US" sz="3200" b="1" dirty="0" smtClean="0">
              <a:solidFill>
                <a:schemeClr val="tx2"/>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6863715" y="812800"/>
            <a:ext cx="1093470" cy="1859915"/>
          </a:xfrm>
          <a:prstGeom prst="rect">
            <a:avLst/>
          </a:prstGeom>
        </p:spPr>
      </p:pic>
      <p:pic>
        <p:nvPicPr>
          <p:cNvPr id="4" name="图片 3"/>
          <p:cNvPicPr>
            <a:picLocks noChangeAspect="1"/>
          </p:cNvPicPr>
          <p:nvPr/>
        </p:nvPicPr>
        <p:blipFill>
          <a:blip r:embed="rId2"/>
          <a:stretch>
            <a:fillRect/>
          </a:stretch>
        </p:blipFill>
        <p:spPr>
          <a:xfrm>
            <a:off x="9220835" y="812800"/>
            <a:ext cx="2743200" cy="4692650"/>
          </a:xfrm>
          <a:prstGeom prst="rect">
            <a:avLst/>
          </a:prstGeom>
        </p:spPr>
      </p:pic>
      <p:pic>
        <p:nvPicPr>
          <p:cNvPr id="6" name="图片 5"/>
          <p:cNvPicPr>
            <a:picLocks noChangeAspect="1"/>
          </p:cNvPicPr>
          <p:nvPr/>
        </p:nvPicPr>
        <p:blipFill>
          <a:blip r:embed="rId3"/>
          <a:stretch>
            <a:fillRect/>
          </a:stretch>
        </p:blipFill>
        <p:spPr>
          <a:xfrm>
            <a:off x="6863715" y="2895600"/>
            <a:ext cx="2171700" cy="2609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文本框 21"/>
          <p:cNvSpPr txBox="1"/>
          <p:nvPr/>
        </p:nvSpPr>
        <p:spPr>
          <a:xfrm>
            <a:off x="400685" y="995680"/>
            <a:ext cx="5533390" cy="4742815"/>
          </a:xfrm>
          <a:prstGeom prst="rect">
            <a:avLst/>
          </a:prstGeom>
          <a:noFill/>
        </p:spPr>
        <p:txBody>
          <a:bodyPr wrap="square" rtlCol="0">
            <a:spAutoFit/>
          </a:bodyPr>
          <a:lstStyle/>
          <a:p>
            <a:pPr marL="342900" indent="-342900">
              <a:lnSpc>
                <a:spcPct val="140000"/>
              </a:lnSpc>
              <a:buFont typeface="Wingdings" panose="05000000000000000000" charset="0"/>
              <a:buChar char="Ø"/>
            </a:pPr>
            <a:r>
              <a:rPr lang="zh-CN" altLang="en-US" sz="2400" b="1" dirty="0">
                <a:latin typeface="微软雅黑" panose="020B0503020204020204" charset="-122"/>
                <a:ea typeface="微软雅黑" panose="020B0503020204020204" charset="-122"/>
              </a:rPr>
              <a:t>夹角检查</a:t>
            </a:r>
            <a:r>
              <a:rPr lang="zh-CN" altLang="en-US" sz="2400" dirty="0">
                <a:latin typeface="微软雅黑" panose="020B0503020204020204" charset="-122"/>
                <a:ea typeface="微软雅黑" panose="020B0503020204020204" charset="-122"/>
              </a:rPr>
              <a:t>：查找小于指定夹角的杆件，双击列表高亮显示：</a:t>
            </a:r>
            <a:endParaRPr lang="zh-CN" altLang="en-US" sz="2400" dirty="0">
              <a:latin typeface="微软雅黑" panose="020B0503020204020204" charset="-122"/>
              <a:ea typeface="微软雅黑" panose="020B0503020204020204" charset="-122"/>
            </a:endParaRPr>
          </a:p>
          <a:p>
            <a:pPr marL="342900" indent="-342900">
              <a:lnSpc>
                <a:spcPct val="140000"/>
              </a:lnSpc>
              <a:buFont typeface="Wingdings" panose="05000000000000000000" charset="0"/>
              <a:buChar char="Ø"/>
            </a:pPr>
            <a:r>
              <a:rPr lang="zh-CN" altLang="en-US" sz="2400" b="1" dirty="0">
                <a:latin typeface="微软雅黑" panose="020B0503020204020204" charset="-122"/>
                <a:ea typeface="微软雅黑" panose="020B0503020204020204" charset="-122"/>
              </a:rPr>
              <a:t>最长最短杆件</a:t>
            </a:r>
            <a:r>
              <a:rPr lang="zh-CN" altLang="en-US" sz="2400" dirty="0">
                <a:latin typeface="微软雅黑" panose="020B0503020204020204" charset="-122"/>
                <a:ea typeface="微软雅黑" panose="020B0503020204020204" charset="-122"/>
              </a:rPr>
              <a:t>：查找最长和最短杆件，显示对应杆件的 ID 和构件长度，双击列表高亮显示杆</a:t>
            </a:r>
            <a:endParaRPr lang="zh-CN" altLang="en-US" sz="2400" dirty="0">
              <a:latin typeface="微软雅黑" panose="020B0503020204020204" charset="-122"/>
              <a:ea typeface="微软雅黑" panose="020B0503020204020204" charset="-122"/>
            </a:endParaRPr>
          </a:p>
          <a:p>
            <a:pPr marL="342900" indent="-342900">
              <a:lnSpc>
                <a:spcPct val="140000"/>
              </a:lnSpc>
              <a:buFont typeface="Wingdings" panose="05000000000000000000" charset="0"/>
              <a:buChar char="Ø"/>
            </a:pPr>
            <a:r>
              <a:rPr lang="zh-CN" altLang="en-US" sz="2400" b="1" dirty="0">
                <a:latin typeface="微软雅黑" panose="020B0503020204020204" charset="-122"/>
                <a:ea typeface="微软雅黑" panose="020B0503020204020204" charset="-122"/>
              </a:rPr>
              <a:t>构件是否打断</a:t>
            </a:r>
            <a:r>
              <a:rPr lang="zh-CN" altLang="en-US" sz="2400" dirty="0">
                <a:latin typeface="微软雅黑" panose="020B0503020204020204" charset="-122"/>
                <a:ea typeface="微软雅黑" panose="020B0503020204020204" charset="-122"/>
              </a:rPr>
              <a:t>：查找未被打断的杆件，同时提示未被打断的杆件和与之相连、可用于打断的杆件，双击列表高亮显示杆件</a:t>
            </a:r>
            <a:endParaRPr lang="zh-CN" altLang="en-US" sz="2400" dirty="0">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10017125" y="346075"/>
            <a:ext cx="1866265" cy="2221230"/>
          </a:xfrm>
          <a:prstGeom prst="rect">
            <a:avLst/>
          </a:prstGeom>
        </p:spPr>
      </p:pic>
      <p:pic>
        <p:nvPicPr>
          <p:cNvPr id="6" name="图片 5"/>
          <p:cNvPicPr>
            <a:picLocks noChangeAspect="1"/>
          </p:cNvPicPr>
          <p:nvPr/>
        </p:nvPicPr>
        <p:blipFill>
          <a:blip r:embed="rId2"/>
          <a:stretch>
            <a:fillRect/>
          </a:stretch>
        </p:blipFill>
        <p:spPr>
          <a:xfrm>
            <a:off x="5933440" y="2767330"/>
            <a:ext cx="5949950" cy="3473450"/>
          </a:xfrm>
          <a:prstGeom prst="rect">
            <a:avLst/>
          </a:prstGeom>
        </p:spPr>
      </p:pic>
      <p:pic>
        <p:nvPicPr>
          <p:cNvPr id="7" name="图片 6"/>
          <p:cNvPicPr>
            <a:picLocks noChangeAspect="1"/>
          </p:cNvPicPr>
          <p:nvPr/>
        </p:nvPicPr>
        <p:blipFill>
          <a:blip r:embed="rId3"/>
          <a:stretch>
            <a:fillRect/>
          </a:stretch>
        </p:blipFill>
        <p:spPr>
          <a:xfrm>
            <a:off x="5844540" y="2738755"/>
            <a:ext cx="6127115" cy="3632200"/>
          </a:xfrm>
          <a:prstGeom prst="rect">
            <a:avLst/>
          </a:prstGeom>
        </p:spPr>
      </p:pic>
      <p:pic>
        <p:nvPicPr>
          <p:cNvPr id="8" name="图片 7"/>
          <p:cNvPicPr>
            <a:picLocks noChangeAspect="1"/>
          </p:cNvPicPr>
          <p:nvPr/>
        </p:nvPicPr>
        <p:blipFill>
          <a:blip r:embed="rId4"/>
          <a:stretch>
            <a:fillRect/>
          </a:stretch>
        </p:blipFill>
        <p:spPr>
          <a:xfrm>
            <a:off x="5933440" y="2687955"/>
            <a:ext cx="5995670" cy="3632200"/>
          </a:xfrm>
          <a:prstGeom prst="rect">
            <a:avLst/>
          </a:prstGeom>
        </p:spPr>
      </p:pic>
      <p:sp>
        <p:nvSpPr>
          <p:cNvPr id="9" name="文本框 8"/>
          <p:cNvSpPr txBox="1"/>
          <p:nvPr/>
        </p:nvSpPr>
        <p:spPr>
          <a:xfrm>
            <a:off x="788670" y="170240"/>
            <a:ext cx="7166610" cy="583565"/>
          </a:xfrm>
          <a:prstGeom prst="rect">
            <a:avLst/>
          </a:prstGeom>
          <a:noFill/>
        </p:spPr>
        <p:txBody>
          <a:bodyPr wrap="square" rtlCol="0">
            <a:spAutoFit/>
          </a:bodyPr>
          <a:p>
            <a:r>
              <a:rPr lang="zh-CN" altLang="en-US" sz="3200" b="1" dirty="0" smtClean="0">
                <a:solidFill>
                  <a:schemeClr val="accent5">
                    <a:lumMod val="50000"/>
                  </a:schemeClr>
                </a:solidFill>
                <a:latin typeface="微软雅黑" panose="020B0503020204020204" charset="-122"/>
                <a:ea typeface="微软雅黑" panose="020B0503020204020204" charset="-122"/>
              </a:rPr>
              <a:t> </a:t>
            </a:r>
            <a:r>
              <a:rPr lang="en-US" altLang="zh-CN" sz="3200" b="1" dirty="0" smtClean="0">
                <a:solidFill>
                  <a:schemeClr val="accent5">
                    <a:lumMod val="50000"/>
                  </a:schemeClr>
                </a:solidFill>
                <a:latin typeface="微软雅黑" panose="020B0503020204020204" charset="-122"/>
                <a:ea typeface="微软雅黑" panose="020B0503020204020204" charset="-122"/>
              </a:rPr>
              <a:t>3.6</a:t>
            </a:r>
            <a:r>
              <a:rPr lang="zh-CN" altLang="en-US" sz="3200" b="1" dirty="0" smtClean="0">
                <a:solidFill>
                  <a:schemeClr val="accent5">
                    <a:lumMod val="50000"/>
                  </a:schemeClr>
                </a:solidFill>
                <a:latin typeface="微软雅黑" panose="020B0503020204020204" charset="-122"/>
                <a:ea typeface="微软雅黑" panose="020B0503020204020204" charset="-122"/>
              </a:rPr>
              <a:t>建模</a:t>
            </a:r>
            <a:r>
              <a:rPr lang="en-US" altLang="zh-CN" sz="3200" b="1" dirty="0" smtClean="0">
                <a:solidFill>
                  <a:schemeClr val="accent5">
                    <a:lumMod val="50000"/>
                  </a:schemeClr>
                </a:solidFill>
                <a:latin typeface="微软雅黑" panose="020B0503020204020204" charset="-122"/>
                <a:ea typeface="微软雅黑" panose="020B0503020204020204" charset="-122"/>
              </a:rPr>
              <a:t>-</a:t>
            </a:r>
            <a:r>
              <a:rPr lang="zh-CN" altLang="en-US" sz="3200" b="1" dirty="0" smtClean="0">
                <a:solidFill>
                  <a:schemeClr val="accent5">
                    <a:lumMod val="50000"/>
                  </a:schemeClr>
                </a:solidFill>
                <a:latin typeface="微软雅黑" panose="020B0503020204020204" charset="-122"/>
                <a:ea typeface="微软雅黑" panose="020B0503020204020204" charset="-122"/>
              </a:rPr>
              <a:t>新增</a:t>
            </a:r>
            <a:r>
              <a:rPr lang="zh-CN" altLang="en-US" sz="3200" b="1" dirty="0" smtClean="0">
                <a:solidFill>
                  <a:schemeClr val="accent5">
                    <a:lumMod val="50000"/>
                  </a:schemeClr>
                </a:solidFill>
                <a:latin typeface="微软雅黑" panose="020B0503020204020204" charset="-122"/>
                <a:ea typeface="微软雅黑" panose="020B0503020204020204" charset="-122"/>
                <a:sym typeface="+mn-ea"/>
              </a:rPr>
              <a:t>模型检查</a:t>
            </a:r>
            <a:endParaRPr lang="zh-CN" altLang="en-US" sz="3200" b="1" dirty="0" smtClean="0">
              <a:solidFill>
                <a:schemeClr val="accent5">
                  <a:lumMod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590550" y="956945"/>
            <a:ext cx="5966460" cy="5256530"/>
          </a:xfrm>
          <a:prstGeom prst="rect">
            <a:avLst/>
          </a:prstGeom>
          <a:noFill/>
        </p:spPr>
        <p:txBody>
          <a:bodyPr wrap="square" rtlCol="0">
            <a:spAutoFit/>
          </a:bodyPr>
          <a:lstStyle/>
          <a:p>
            <a:pPr marL="342900" indent="-342900">
              <a:lnSpc>
                <a:spcPct val="130000"/>
              </a:lnSpc>
              <a:buFont typeface="Wingdings" panose="05000000000000000000" charset="0"/>
              <a:buChar char="Ø"/>
            </a:pPr>
            <a:r>
              <a:rPr lang="zh-CN" altLang="en-US" sz="2400" b="1" dirty="0">
                <a:latin typeface="微软雅黑" panose="020B0503020204020204" charset="-122"/>
                <a:ea typeface="微软雅黑" panose="020B0503020204020204" charset="-122"/>
              </a:rPr>
              <a:t>截面调整</a:t>
            </a:r>
            <a:r>
              <a:rPr lang="zh-CN" altLang="en-US" sz="2400" dirty="0">
                <a:latin typeface="微软雅黑" panose="020B0503020204020204" charset="-122"/>
                <a:ea typeface="微软雅黑" panose="020B0503020204020204" charset="-122"/>
              </a:rPr>
              <a:t>：依据《空间网格结构技术规程》5.1.5 条：空间网格结构杆件分布应保证刚度的连续性，受力方向相邻的弦杆其杆件截面面积之比不宜超过 1.8 倍。</a:t>
            </a:r>
            <a:endParaRPr lang="zh-CN" altLang="en-US" sz="2400" dirty="0">
              <a:latin typeface="微软雅黑" panose="020B0503020204020204" charset="-122"/>
              <a:ea typeface="微软雅黑" panose="020B0503020204020204" charset="-122"/>
            </a:endParaRPr>
          </a:p>
          <a:p>
            <a:pPr indent="0">
              <a:lnSpc>
                <a:spcPct val="130000"/>
              </a:lnSpc>
              <a:buFont typeface="Wingdings" panose="05000000000000000000" charset="0"/>
              <a:buNone/>
            </a:pPr>
            <a:r>
              <a:rPr lang="zh-CN" altLang="en-US" sz="2400" dirty="0">
                <a:latin typeface="微软雅黑" panose="020B0503020204020204" charset="-122"/>
                <a:ea typeface="微软雅黑" panose="020B0503020204020204" charset="-122"/>
              </a:rPr>
              <a:t>注：仅对定义为弦杆属性的杆件起作用，对其他类型的杆件不做调整。</a:t>
            </a:r>
            <a:endParaRPr lang="zh-CN" altLang="en-US" sz="2400" dirty="0">
              <a:latin typeface="微软雅黑" panose="020B0503020204020204" charset="-122"/>
              <a:ea typeface="微软雅黑" panose="020B0503020204020204" charset="-122"/>
            </a:endParaRPr>
          </a:p>
          <a:p>
            <a:pPr marL="342900" indent="-342900">
              <a:lnSpc>
                <a:spcPct val="130000"/>
              </a:lnSpc>
              <a:buFont typeface="Wingdings" panose="05000000000000000000" charset="0"/>
              <a:buChar char="Ø"/>
            </a:pPr>
            <a:endParaRPr lang="zh-CN" altLang="en-US" sz="2400" dirty="0">
              <a:latin typeface="微软雅黑" panose="020B0503020204020204" charset="-122"/>
              <a:ea typeface="微软雅黑" panose="020B0503020204020204" charset="-122"/>
            </a:endParaRPr>
          </a:p>
          <a:p>
            <a:pPr marL="342900" indent="-342900">
              <a:lnSpc>
                <a:spcPct val="130000"/>
              </a:lnSpc>
              <a:buFont typeface="Wingdings" panose="05000000000000000000" charset="0"/>
              <a:buChar char="Ø"/>
            </a:pPr>
            <a:r>
              <a:rPr lang="zh-CN" altLang="en-US" sz="2400" b="1" dirty="0">
                <a:latin typeface="微软雅黑" panose="020B0503020204020204" charset="-122"/>
                <a:ea typeface="微软雅黑" panose="020B0503020204020204" charset="-122"/>
              </a:rPr>
              <a:t>对称调整</a:t>
            </a:r>
            <a:r>
              <a:rPr lang="zh-CN" altLang="en-US" sz="2400" dirty="0">
                <a:latin typeface="微软雅黑" panose="020B0503020204020204" charset="-122"/>
                <a:ea typeface="微软雅黑" panose="020B0503020204020204" charset="-122"/>
              </a:rPr>
              <a:t>：对称调整命令主要是为了快速调整构件的截面，使结构对称位置上的构件采用相同的截面。</a:t>
            </a:r>
            <a:endParaRPr lang="zh-CN" altLang="en-US" sz="2400" dirty="0">
              <a:latin typeface="微软雅黑" panose="020B0503020204020204" charset="-122"/>
              <a:ea typeface="微软雅黑" panose="020B0503020204020204" charset="-122"/>
            </a:endParaRPr>
          </a:p>
          <a:p>
            <a:pPr marL="342900" indent="-342900"/>
            <a:endParaRPr lang="zh-CN" altLang="en-US" sz="2400" dirty="0">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7612380" y="591820"/>
            <a:ext cx="933450" cy="1587500"/>
          </a:xfrm>
          <a:prstGeom prst="rect">
            <a:avLst/>
          </a:prstGeom>
        </p:spPr>
      </p:pic>
      <p:pic>
        <p:nvPicPr>
          <p:cNvPr id="4" name="图片 3"/>
          <p:cNvPicPr>
            <a:picLocks noChangeAspect="1"/>
          </p:cNvPicPr>
          <p:nvPr/>
        </p:nvPicPr>
        <p:blipFill>
          <a:blip r:embed="rId2"/>
          <a:stretch>
            <a:fillRect/>
          </a:stretch>
        </p:blipFill>
        <p:spPr>
          <a:xfrm>
            <a:off x="8771255" y="591820"/>
            <a:ext cx="3200400" cy="2311400"/>
          </a:xfrm>
          <a:prstGeom prst="rect">
            <a:avLst/>
          </a:prstGeom>
        </p:spPr>
      </p:pic>
      <p:pic>
        <p:nvPicPr>
          <p:cNvPr id="5" name="图片 4"/>
          <p:cNvPicPr>
            <a:picLocks noChangeAspect="1"/>
          </p:cNvPicPr>
          <p:nvPr/>
        </p:nvPicPr>
        <p:blipFill>
          <a:blip r:embed="rId3"/>
          <a:stretch>
            <a:fillRect/>
          </a:stretch>
        </p:blipFill>
        <p:spPr>
          <a:xfrm>
            <a:off x="8771890" y="3109595"/>
            <a:ext cx="3199765" cy="3180080"/>
          </a:xfrm>
          <a:prstGeom prst="rect">
            <a:avLst/>
          </a:prstGeom>
        </p:spPr>
      </p:pic>
      <p:sp>
        <p:nvSpPr>
          <p:cNvPr id="9" name="文本框 8"/>
          <p:cNvSpPr txBox="1"/>
          <p:nvPr/>
        </p:nvSpPr>
        <p:spPr>
          <a:xfrm>
            <a:off x="788670" y="170240"/>
            <a:ext cx="7166610" cy="583565"/>
          </a:xfrm>
          <a:prstGeom prst="rect">
            <a:avLst/>
          </a:prstGeom>
          <a:noFill/>
        </p:spPr>
        <p:txBody>
          <a:bodyPr wrap="square" rtlCol="0">
            <a:spAutoFit/>
          </a:bodyPr>
          <a:p>
            <a:r>
              <a:rPr lang="zh-CN" altLang="en-US" sz="3200" b="1" dirty="0" smtClean="0">
                <a:solidFill>
                  <a:schemeClr val="accent5">
                    <a:lumMod val="50000"/>
                  </a:schemeClr>
                </a:solidFill>
                <a:latin typeface="微软雅黑" panose="020B0503020204020204" charset="-122"/>
                <a:ea typeface="微软雅黑" panose="020B0503020204020204" charset="-122"/>
              </a:rPr>
              <a:t> </a:t>
            </a:r>
            <a:r>
              <a:rPr lang="en-US" altLang="zh-CN" sz="3200" b="1" dirty="0" smtClean="0">
                <a:solidFill>
                  <a:schemeClr val="accent5">
                    <a:lumMod val="50000"/>
                  </a:schemeClr>
                </a:solidFill>
                <a:latin typeface="微软雅黑" panose="020B0503020204020204" charset="-122"/>
                <a:ea typeface="微软雅黑" panose="020B0503020204020204" charset="-122"/>
              </a:rPr>
              <a:t>3.7</a:t>
            </a:r>
            <a:r>
              <a:rPr lang="zh-CN" altLang="en-US" sz="3200" b="1" dirty="0" smtClean="0">
                <a:solidFill>
                  <a:schemeClr val="accent5">
                    <a:lumMod val="50000"/>
                  </a:schemeClr>
                </a:solidFill>
                <a:latin typeface="微软雅黑" panose="020B0503020204020204" charset="-122"/>
                <a:ea typeface="微软雅黑" panose="020B0503020204020204" charset="-122"/>
              </a:rPr>
              <a:t>建模</a:t>
            </a:r>
            <a:r>
              <a:rPr lang="en-US" altLang="zh-CN" sz="3200" b="1" dirty="0" smtClean="0">
                <a:solidFill>
                  <a:schemeClr val="accent5">
                    <a:lumMod val="50000"/>
                  </a:schemeClr>
                </a:solidFill>
                <a:latin typeface="微软雅黑" panose="020B0503020204020204" charset="-122"/>
                <a:ea typeface="微软雅黑" panose="020B0503020204020204" charset="-122"/>
              </a:rPr>
              <a:t>-</a:t>
            </a:r>
            <a:r>
              <a:rPr lang="zh-CN" altLang="en-US" sz="3200" b="1" dirty="0" smtClean="0">
                <a:solidFill>
                  <a:schemeClr val="accent5">
                    <a:lumMod val="50000"/>
                  </a:schemeClr>
                </a:solidFill>
                <a:latin typeface="微软雅黑" panose="020B0503020204020204" charset="-122"/>
                <a:ea typeface="微软雅黑" panose="020B0503020204020204" charset="-122"/>
                <a:sym typeface="+mn-ea"/>
              </a:rPr>
              <a:t>截面调整</a:t>
            </a:r>
            <a:r>
              <a:rPr lang="en-US" altLang="zh-CN" sz="3200" b="1" dirty="0" smtClean="0">
                <a:solidFill>
                  <a:schemeClr val="accent5">
                    <a:lumMod val="50000"/>
                  </a:schemeClr>
                </a:solidFill>
                <a:latin typeface="微软雅黑" panose="020B0503020204020204" charset="-122"/>
                <a:ea typeface="微软雅黑" panose="020B0503020204020204" charset="-122"/>
                <a:sym typeface="+mn-ea"/>
              </a:rPr>
              <a:t>&amp;</a:t>
            </a:r>
            <a:r>
              <a:rPr lang="zh-CN" altLang="en-US" sz="3200" b="1" dirty="0" smtClean="0">
                <a:solidFill>
                  <a:schemeClr val="accent5">
                    <a:lumMod val="50000"/>
                  </a:schemeClr>
                </a:solidFill>
                <a:latin typeface="微软雅黑" panose="020B0503020204020204" charset="-122"/>
                <a:ea typeface="微软雅黑" panose="020B0503020204020204" charset="-122"/>
                <a:sym typeface="+mn-ea"/>
              </a:rPr>
              <a:t>对称调整</a:t>
            </a:r>
            <a:endParaRPr lang="zh-CN" altLang="en-US" sz="3200" b="1" dirty="0" smtClean="0">
              <a:solidFill>
                <a:schemeClr val="accent5">
                  <a:lumMod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02590" y="733425"/>
            <a:ext cx="6294755" cy="5292725"/>
          </a:xfrm>
          <a:prstGeom prst="rect">
            <a:avLst/>
          </a:prstGeom>
          <a:noFill/>
        </p:spPr>
        <p:txBody>
          <a:bodyPr wrap="square" rtlCol="0">
            <a:spAutoFit/>
          </a:bodyPr>
          <a:lstStyle/>
          <a:p>
            <a:pPr>
              <a:lnSpc>
                <a:spcPct val="130000"/>
              </a:lnSpc>
            </a:pPr>
            <a:r>
              <a:rPr lang="zh-CN" altLang="en-US" sz="2000" dirty="0">
                <a:latin typeface="微软雅黑" panose="020B0503020204020204" charset="-122"/>
                <a:ea typeface="微软雅黑" panose="020B0503020204020204" charset="-122"/>
              </a:rPr>
              <a:t>主要操作步骤为：</a:t>
            </a:r>
            <a:endParaRPr lang="zh-CN" altLang="en-US" sz="2000" dirty="0">
              <a:latin typeface="微软雅黑" panose="020B0503020204020204" charset="-122"/>
              <a:ea typeface="微软雅黑" panose="020B0503020204020204" charset="-122"/>
            </a:endParaRPr>
          </a:p>
          <a:p>
            <a:pPr>
              <a:lnSpc>
                <a:spcPct val="130000"/>
              </a:lnSpc>
            </a:pPr>
            <a:r>
              <a:rPr lang="zh-CN" altLang="en-US" sz="2000" dirty="0">
                <a:latin typeface="微软雅黑" panose="020B0503020204020204" charset="-122"/>
                <a:ea typeface="微软雅黑" panose="020B0503020204020204" charset="-122"/>
              </a:rPr>
              <a:t>1、建立初始模型</a:t>
            </a:r>
            <a:endParaRPr lang="zh-CN" altLang="en-US" sz="2000" dirty="0">
              <a:latin typeface="微软雅黑" panose="020B0503020204020204" charset="-122"/>
              <a:ea typeface="微软雅黑" panose="020B0503020204020204" charset="-122"/>
            </a:endParaRPr>
          </a:p>
          <a:p>
            <a:pPr>
              <a:lnSpc>
                <a:spcPct val="130000"/>
              </a:lnSpc>
            </a:pPr>
            <a:r>
              <a:rPr lang="zh-CN" altLang="en-US" sz="2000" dirty="0">
                <a:latin typeface="微软雅黑" panose="020B0503020204020204" charset="-122"/>
                <a:ea typeface="微软雅黑" panose="020B0503020204020204" charset="-122"/>
              </a:rPr>
              <a:t>2、施加荷载</a:t>
            </a:r>
            <a:endParaRPr lang="zh-CN" altLang="en-US" sz="2000" dirty="0">
              <a:latin typeface="微软雅黑" panose="020B0503020204020204" charset="-122"/>
              <a:ea typeface="微软雅黑" panose="020B0503020204020204" charset="-122"/>
            </a:endParaRPr>
          </a:p>
          <a:p>
            <a:pPr>
              <a:lnSpc>
                <a:spcPct val="130000"/>
              </a:lnSpc>
            </a:pPr>
            <a:r>
              <a:rPr lang="zh-CN" altLang="en-US" sz="2000" dirty="0">
                <a:latin typeface="微软雅黑" panose="020B0503020204020204" charset="-122"/>
                <a:ea typeface="微软雅黑" panose="020B0503020204020204" charset="-122"/>
              </a:rPr>
              <a:t>3、进行线性屈曲分析：得到结构的屈曲模态。</a:t>
            </a:r>
            <a:endParaRPr lang="zh-CN" altLang="en-US" sz="2000" dirty="0">
              <a:latin typeface="微软雅黑" panose="020B0503020204020204" charset="-122"/>
              <a:ea typeface="微软雅黑" panose="020B0503020204020204" charset="-122"/>
            </a:endParaRPr>
          </a:p>
          <a:p>
            <a:pPr>
              <a:lnSpc>
                <a:spcPct val="130000"/>
              </a:lnSpc>
            </a:pPr>
            <a:r>
              <a:rPr lang="zh-CN" altLang="en-US" sz="2000" dirty="0">
                <a:latin typeface="微软雅黑" panose="020B0503020204020204" charset="-122"/>
                <a:ea typeface="微软雅黑" panose="020B0503020204020204" charset="-122"/>
              </a:rPr>
              <a:t>4、施加结构整体几何初始缺陷</a:t>
            </a:r>
            <a:endParaRPr lang="zh-CN" altLang="en-US" sz="2000" dirty="0">
              <a:latin typeface="微软雅黑" panose="020B0503020204020204" charset="-122"/>
              <a:ea typeface="微软雅黑" panose="020B0503020204020204" charset="-122"/>
            </a:endParaRPr>
          </a:p>
          <a:p>
            <a:pPr>
              <a:lnSpc>
                <a:spcPct val="130000"/>
              </a:lnSpc>
            </a:pPr>
            <a:r>
              <a:rPr lang="zh-CN" altLang="en-US" sz="2000" dirty="0">
                <a:latin typeface="微软雅黑" panose="020B0503020204020204" charset="-122"/>
                <a:ea typeface="微软雅黑" panose="020B0503020204020204" charset="-122"/>
              </a:rPr>
              <a:t>几何初始缺陷一般是由施工误差引起的，结构失稳与初始缺陷密切相关。</a:t>
            </a:r>
            <a:endParaRPr lang="zh-CN" altLang="en-US" sz="2000" dirty="0">
              <a:latin typeface="微软雅黑" panose="020B0503020204020204" charset="-122"/>
              <a:ea typeface="微软雅黑" panose="020B0503020204020204" charset="-122"/>
            </a:endParaRPr>
          </a:p>
          <a:p>
            <a:pPr>
              <a:lnSpc>
                <a:spcPct val="130000"/>
              </a:lnSpc>
            </a:pPr>
            <a:r>
              <a:rPr lang="zh-CN" altLang="en-US" sz="2000" dirty="0">
                <a:latin typeface="微软雅黑" panose="020B0503020204020204" charset="-122"/>
                <a:ea typeface="微软雅黑" panose="020B0503020204020204" charset="-122"/>
              </a:rPr>
              <a:t>5、定义非线性屈曲分析参数</a:t>
            </a:r>
            <a:endParaRPr lang="zh-CN" altLang="en-US" sz="2000" dirty="0">
              <a:latin typeface="微软雅黑" panose="020B0503020204020204" charset="-122"/>
              <a:ea typeface="微软雅黑" panose="020B0503020204020204" charset="-122"/>
            </a:endParaRPr>
          </a:p>
          <a:p>
            <a:pPr>
              <a:lnSpc>
                <a:spcPct val="130000"/>
              </a:lnSpc>
            </a:pPr>
            <a:r>
              <a:rPr lang="zh-CN" altLang="en-US" sz="2000" dirty="0">
                <a:latin typeface="微软雅黑" panose="020B0503020204020204" charset="-122"/>
                <a:ea typeface="微软雅黑" panose="020B0503020204020204" charset="-122"/>
              </a:rPr>
              <a:t>6、进行非线性屈曲分析，采用目前商用软件广泛应用的弧长和对非线性问题具有普适性的广义参数刚度法。</a:t>
            </a:r>
            <a:endParaRPr lang="zh-CN" altLang="en-US" sz="2000" dirty="0">
              <a:latin typeface="微软雅黑" panose="020B0503020204020204" charset="-122"/>
              <a:ea typeface="微软雅黑" panose="020B0503020204020204" charset="-122"/>
            </a:endParaRPr>
          </a:p>
          <a:p>
            <a:pPr>
              <a:lnSpc>
                <a:spcPct val="130000"/>
              </a:lnSpc>
            </a:pPr>
            <a:r>
              <a:rPr lang="zh-CN" altLang="en-US" sz="2000" dirty="0">
                <a:latin typeface="微软雅黑" panose="020B0503020204020204" charset="-122"/>
                <a:ea typeface="微软雅黑" panose="020B0503020204020204" charset="-122"/>
              </a:rPr>
              <a:t>7、查看分析结果</a:t>
            </a:r>
            <a:endParaRPr lang="zh-CN" altLang="en-US" sz="2000" dirty="0">
              <a:latin typeface="微软雅黑" panose="020B0503020204020204" charset="-122"/>
              <a:ea typeface="微软雅黑" panose="020B0503020204020204" charset="-122"/>
            </a:endParaRPr>
          </a:p>
          <a:p>
            <a:pPr>
              <a:lnSpc>
                <a:spcPct val="130000"/>
              </a:lnSpc>
            </a:pPr>
            <a:r>
              <a:rPr lang="zh-CN" altLang="en-US" sz="2000" dirty="0">
                <a:latin typeface="微软雅黑" panose="020B0503020204020204" charset="-122"/>
                <a:ea typeface="微软雅黑" panose="020B0503020204020204" charset="-122"/>
              </a:rPr>
              <a:t>通过节点的荷载-位移曲线，得到非线性分析对应的荷载系数。</a:t>
            </a:r>
            <a:endParaRPr lang="zh-CN" altLang="en-US" sz="2000" dirty="0">
              <a:latin typeface="微软雅黑" panose="020B0503020204020204" charset="-122"/>
              <a:ea typeface="微软雅黑" panose="020B0503020204020204" charset="-122"/>
            </a:endParaRPr>
          </a:p>
        </p:txBody>
      </p:sp>
      <p:sp>
        <p:nvSpPr>
          <p:cNvPr id="9" name="文本框 8"/>
          <p:cNvSpPr txBox="1"/>
          <p:nvPr/>
        </p:nvSpPr>
        <p:spPr>
          <a:xfrm>
            <a:off x="788670" y="170240"/>
            <a:ext cx="7166610" cy="583565"/>
          </a:xfrm>
          <a:prstGeom prst="rect">
            <a:avLst/>
          </a:prstGeom>
          <a:noFill/>
        </p:spPr>
        <p:txBody>
          <a:bodyPr wrap="square" rtlCol="0">
            <a:spAutoFit/>
          </a:bodyPr>
          <a:p>
            <a:r>
              <a:rPr lang="zh-CN" altLang="en-US" sz="3200" b="1" dirty="0" smtClean="0">
                <a:solidFill>
                  <a:schemeClr val="accent5">
                    <a:lumMod val="50000"/>
                  </a:schemeClr>
                </a:solidFill>
                <a:latin typeface="微软雅黑" panose="020B0503020204020204" charset="-122"/>
                <a:ea typeface="微软雅黑" panose="020B0503020204020204" charset="-122"/>
              </a:rPr>
              <a:t> </a:t>
            </a:r>
            <a:r>
              <a:rPr lang="en-US" altLang="zh-CN" sz="3200" b="1" dirty="0" smtClean="0">
                <a:solidFill>
                  <a:schemeClr val="accent5">
                    <a:lumMod val="50000"/>
                  </a:schemeClr>
                </a:solidFill>
                <a:latin typeface="微软雅黑" panose="020B0503020204020204" charset="-122"/>
                <a:ea typeface="微软雅黑" panose="020B0503020204020204" charset="-122"/>
              </a:rPr>
              <a:t>3.8</a:t>
            </a:r>
            <a:r>
              <a:rPr lang="zh-CN" altLang="en-US" sz="3200" b="1" dirty="0" smtClean="0">
                <a:solidFill>
                  <a:schemeClr val="accent5">
                    <a:lumMod val="50000"/>
                  </a:schemeClr>
                </a:solidFill>
                <a:latin typeface="微软雅黑" panose="020B0503020204020204" charset="-122"/>
                <a:ea typeface="微软雅黑" panose="020B0503020204020204" charset="-122"/>
              </a:rPr>
              <a:t>计算</a:t>
            </a:r>
            <a:r>
              <a:rPr lang="en-US" altLang="zh-CN" sz="3200" b="1" dirty="0" smtClean="0">
                <a:solidFill>
                  <a:schemeClr val="accent5">
                    <a:lumMod val="50000"/>
                  </a:schemeClr>
                </a:solidFill>
                <a:latin typeface="微软雅黑" panose="020B0503020204020204" charset="-122"/>
                <a:ea typeface="微软雅黑" panose="020B0503020204020204" charset="-122"/>
              </a:rPr>
              <a:t>-</a:t>
            </a:r>
            <a:r>
              <a:rPr lang="zh-CN" altLang="en-US" sz="3200" b="1" dirty="0" smtClean="0">
                <a:solidFill>
                  <a:schemeClr val="accent5">
                    <a:lumMod val="50000"/>
                  </a:schemeClr>
                </a:solidFill>
                <a:latin typeface="微软雅黑" panose="020B0503020204020204" charset="-122"/>
                <a:ea typeface="微软雅黑" panose="020B0503020204020204" charset="-122"/>
                <a:sym typeface="+mn-ea"/>
              </a:rPr>
              <a:t>增加网壳非线性屈曲分析</a:t>
            </a:r>
            <a:endParaRPr lang="zh-CN" altLang="en-US" sz="3200" b="1" dirty="0" smtClean="0">
              <a:solidFill>
                <a:schemeClr val="accent5">
                  <a:lumMod val="50000"/>
                </a:schemeClr>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6917690" y="753745"/>
            <a:ext cx="5172075" cy="2192655"/>
          </a:xfrm>
          <a:prstGeom prst="rect">
            <a:avLst/>
          </a:prstGeom>
        </p:spPr>
      </p:pic>
      <p:pic>
        <p:nvPicPr>
          <p:cNvPr id="3" name="图片 2"/>
          <p:cNvPicPr>
            <a:picLocks noChangeAspect="1"/>
          </p:cNvPicPr>
          <p:nvPr/>
        </p:nvPicPr>
        <p:blipFill>
          <a:blip r:embed="rId2"/>
          <a:stretch>
            <a:fillRect/>
          </a:stretch>
        </p:blipFill>
        <p:spPr>
          <a:xfrm>
            <a:off x="6824980" y="3187065"/>
            <a:ext cx="5264785" cy="30003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02590" y="965200"/>
            <a:ext cx="8356600" cy="3415030"/>
          </a:xfrm>
          <a:prstGeom prst="rect">
            <a:avLst/>
          </a:prstGeom>
          <a:noFill/>
        </p:spPr>
        <p:txBody>
          <a:bodyPr wrap="square" rtlCol="0">
            <a:spAutoFit/>
          </a:bodyPr>
          <a:lstStyle/>
          <a:p>
            <a:pPr marL="342900" indent="-342900">
              <a:lnSpc>
                <a:spcPct val="150000"/>
              </a:lnSpc>
              <a:buFont typeface="Wingdings" panose="05000000000000000000" charset="0"/>
              <a:buChar char="Ø"/>
            </a:pPr>
            <a:r>
              <a:rPr lang="zh-CN" altLang="en-US" sz="2400" dirty="0">
                <a:latin typeface="微软雅黑" panose="020B0503020204020204" charset="-122"/>
                <a:ea typeface="微软雅黑" panose="020B0503020204020204" charset="-122"/>
              </a:rPr>
              <a:t>将网架网壳常用功能集成到一个模块，方便用户查找使用。</a:t>
            </a:r>
            <a:endParaRPr lang="zh-CN" altLang="en-US" sz="2400" dirty="0">
              <a:latin typeface="微软雅黑" panose="020B0503020204020204" charset="-122"/>
              <a:ea typeface="微软雅黑" panose="020B0503020204020204" charset="-122"/>
            </a:endParaRPr>
          </a:p>
          <a:p>
            <a:pPr marL="342900" indent="-342900">
              <a:lnSpc>
                <a:spcPct val="150000"/>
              </a:lnSpc>
              <a:buFont typeface="Wingdings" panose="05000000000000000000" charset="0"/>
              <a:buChar char="Ø"/>
            </a:pPr>
            <a:r>
              <a:rPr lang="zh-CN" altLang="en-US" sz="2400" dirty="0">
                <a:latin typeface="微软雅黑" panose="020B0503020204020204" charset="-122"/>
                <a:ea typeface="微软雅黑" panose="020B0503020204020204" charset="-122"/>
              </a:rPr>
              <a:t>对网架杆件轴力显示做了改进，可查看各个工况及荷载组合下单元的轴力，单元轴力在杆件中间显示，便于查看</a:t>
            </a:r>
            <a:endParaRPr lang="zh-CN" altLang="en-US" sz="2400" dirty="0">
              <a:latin typeface="微软雅黑" panose="020B0503020204020204" charset="-122"/>
              <a:ea typeface="微软雅黑" panose="020B0503020204020204" charset="-122"/>
            </a:endParaRPr>
          </a:p>
          <a:p>
            <a:pPr marL="342900" indent="-342900">
              <a:lnSpc>
                <a:spcPct val="150000"/>
              </a:lnSpc>
              <a:buFont typeface="Wingdings" panose="05000000000000000000" charset="0"/>
              <a:buChar char="Ø"/>
            </a:pPr>
            <a:r>
              <a:rPr lang="zh-CN" altLang="en-US" sz="2400" dirty="0">
                <a:latin typeface="微软雅黑" panose="020B0503020204020204" charset="-122"/>
                <a:ea typeface="微软雅黑" panose="020B0503020204020204" charset="-122"/>
              </a:rPr>
              <a:t>显示不同工况和荷载组合下的支座反力。</a:t>
            </a:r>
            <a:endParaRPr lang="zh-CN" altLang="en-US" sz="2400" dirty="0">
              <a:latin typeface="微软雅黑" panose="020B0503020204020204" charset="-122"/>
              <a:ea typeface="微软雅黑" panose="020B0503020204020204" charset="-122"/>
            </a:endParaRPr>
          </a:p>
          <a:p>
            <a:pPr marL="342900" indent="-342900">
              <a:lnSpc>
                <a:spcPct val="150000"/>
              </a:lnSpc>
              <a:buFont typeface="Wingdings" panose="05000000000000000000" charset="0"/>
              <a:buChar char="Ø"/>
            </a:pPr>
            <a:r>
              <a:rPr lang="zh-CN" altLang="en-US" sz="2400" dirty="0">
                <a:latin typeface="微软雅黑" panose="020B0503020204020204" charset="-122"/>
                <a:ea typeface="微软雅黑" panose="020B0503020204020204" charset="-122"/>
              </a:rPr>
              <a:t>支持对三维显示结果分弦层查看。</a:t>
            </a:r>
            <a:endParaRPr lang="zh-CN" altLang="en-US" sz="2400" dirty="0">
              <a:latin typeface="微软雅黑" panose="020B0503020204020204" charset="-122"/>
              <a:ea typeface="微软雅黑" panose="020B0503020204020204" charset="-122"/>
            </a:endParaRPr>
          </a:p>
          <a:p>
            <a:pPr marL="342900" indent="-342900">
              <a:lnSpc>
                <a:spcPct val="150000"/>
              </a:lnSpc>
              <a:buFont typeface="Wingdings" panose="05000000000000000000" charset="0"/>
              <a:buChar char="Ø"/>
            </a:pPr>
            <a:r>
              <a:rPr lang="zh-CN" altLang="en-US" sz="2400" dirty="0">
                <a:latin typeface="微软雅黑" panose="020B0503020204020204" charset="-122"/>
                <a:ea typeface="微软雅黑" panose="020B0503020204020204" charset="-122"/>
              </a:rPr>
              <a:t>统计最大应力比，各区间范围内的杆件数量。</a:t>
            </a:r>
            <a:endParaRPr lang="zh-CN" altLang="en-US" sz="2400" dirty="0">
              <a:latin typeface="微软雅黑" panose="020B0503020204020204" charset="-122"/>
              <a:ea typeface="微软雅黑" panose="020B0503020204020204" charset="-122"/>
            </a:endParaRPr>
          </a:p>
        </p:txBody>
      </p:sp>
      <p:sp>
        <p:nvSpPr>
          <p:cNvPr id="9" name="文本框 8"/>
          <p:cNvSpPr txBox="1"/>
          <p:nvPr/>
        </p:nvSpPr>
        <p:spPr>
          <a:xfrm>
            <a:off x="788670" y="170240"/>
            <a:ext cx="7166610" cy="583565"/>
          </a:xfrm>
          <a:prstGeom prst="rect">
            <a:avLst/>
          </a:prstGeom>
          <a:noFill/>
        </p:spPr>
        <p:txBody>
          <a:bodyPr wrap="square" rtlCol="0">
            <a:spAutoFit/>
          </a:bodyPr>
          <a:p>
            <a:r>
              <a:rPr lang="zh-CN" altLang="en-US" sz="3200" b="1" dirty="0" smtClean="0">
                <a:solidFill>
                  <a:schemeClr val="accent5">
                    <a:lumMod val="50000"/>
                  </a:schemeClr>
                </a:solidFill>
                <a:latin typeface="微软雅黑" panose="020B0503020204020204" charset="-122"/>
                <a:ea typeface="微软雅黑" panose="020B0503020204020204" charset="-122"/>
              </a:rPr>
              <a:t> </a:t>
            </a:r>
            <a:r>
              <a:rPr lang="en-US" altLang="zh-CN" sz="3200" b="1" dirty="0" smtClean="0">
                <a:solidFill>
                  <a:schemeClr val="accent5">
                    <a:lumMod val="50000"/>
                  </a:schemeClr>
                </a:solidFill>
                <a:latin typeface="微软雅黑" panose="020B0503020204020204" charset="-122"/>
                <a:ea typeface="微软雅黑" panose="020B0503020204020204" charset="-122"/>
              </a:rPr>
              <a:t>3.9</a:t>
            </a:r>
            <a:r>
              <a:rPr lang="zh-CN" altLang="en-US" sz="3200" b="1" dirty="0" smtClean="0">
                <a:solidFill>
                  <a:schemeClr val="accent5">
                    <a:lumMod val="50000"/>
                  </a:schemeClr>
                </a:solidFill>
                <a:latin typeface="微软雅黑" panose="020B0503020204020204" charset="-122"/>
                <a:ea typeface="微软雅黑" panose="020B0503020204020204" charset="-122"/>
              </a:rPr>
              <a:t>设计结果</a:t>
            </a:r>
            <a:r>
              <a:rPr lang="zh-CN" sz="3200" b="1" dirty="0" smtClean="0">
                <a:solidFill>
                  <a:schemeClr val="accent5">
                    <a:lumMod val="50000"/>
                  </a:schemeClr>
                </a:solidFill>
                <a:latin typeface="微软雅黑" panose="020B0503020204020204" charset="-122"/>
                <a:ea typeface="微软雅黑" panose="020B0503020204020204" charset="-122"/>
              </a:rPr>
              <a:t>新增内容</a:t>
            </a:r>
            <a:endParaRPr lang="en-US" altLang="zh-CN" sz="3200" b="1" dirty="0" smtClean="0">
              <a:solidFill>
                <a:schemeClr val="accent5">
                  <a:lumMod val="50000"/>
                </a:schemeClr>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8759190" y="561340"/>
            <a:ext cx="3247390" cy="19488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7"/>
          <p:cNvSpPr txBox="1"/>
          <p:nvPr/>
        </p:nvSpPr>
        <p:spPr>
          <a:xfrm>
            <a:off x="1101436" y="2516909"/>
            <a:ext cx="12067309" cy="1715770"/>
          </a:xfrm>
          <a:prstGeom prst="rect">
            <a:avLst/>
          </a:prstGeom>
          <a:noFill/>
        </p:spPr>
        <p:txBody>
          <a:bodyPr wrap="square" rtlCol="0">
            <a:spAutoFit/>
          </a:bodyPr>
          <a:lstStyle/>
          <a:p>
            <a:pPr>
              <a:lnSpc>
                <a:spcPct val="120000"/>
              </a:lnSpc>
            </a:pPr>
            <a:r>
              <a:rPr lang="zh-CN" altLang="en-US" sz="4400" b="1" spc="400" dirty="0" smtClean="0">
                <a:solidFill>
                  <a:schemeClr val="tx2"/>
                </a:solidFill>
                <a:latin typeface="微软雅黑" panose="020B0503020204020204" charset="-122"/>
                <a:ea typeface="微软雅黑" panose="020B0503020204020204" charset="-122"/>
              </a:rPr>
              <a:t>一</a:t>
            </a:r>
            <a:r>
              <a:rPr lang="en-US" altLang="zh-CN" sz="4400" b="1" spc="400" dirty="0" smtClean="0">
                <a:solidFill>
                  <a:schemeClr val="tx2"/>
                </a:solidFill>
                <a:latin typeface="微软雅黑" panose="020B0503020204020204" charset="-122"/>
                <a:ea typeface="微软雅黑" panose="020B0503020204020204" charset="-122"/>
              </a:rPr>
              <a:t>.</a:t>
            </a:r>
            <a:r>
              <a:rPr lang="zh-CN" altLang="en-US" sz="4400" b="1" spc="400" dirty="0">
                <a:solidFill>
                  <a:schemeClr val="tx2"/>
                </a:solidFill>
                <a:latin typeface="微软雅黑" panose="020B0503020204020204" charset="-122"/>
                <a:ea typeface="微软雅黑" panose="020B0503020204020204" charset="-122"/>
                <a:sym typeface="+mn-ea"/>
              </a:rPr>
              <a:t>钢结构建模及计算新增内容详解</a:t>
            </a:r>
            <a:br>
              <a:rPr lang="zh-CN" altLang="en-US" sz="4400" b="1" spc="400" dirty="0">
                <a:solidFill>
                  <a:schemeClr val="tx2"/>
                </a:solidFill>
                <a:latin typeface="微软雅黑" panose="020B0503020204020204" charset="-122"/>
                <a:ea typeface="微软雅黑" panose="020B0503020204020204" charset="-122"/>
              </a:rPr>
            </a:br>
            <a:endParaRPr lang="en-US" altLang="zh-CN" sz="4400" b="1" spc="400" dirty="0">
              <a:solidFill>
                <a:schemeClr val="tx2"/>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815205" y="596265"/>
            <a:ext cx="7150735" cy="5313680"/>
          </a:xfrm>
          <a:prstGeom prst="rect">
            <a:avLst/>
          </a:prstGeom>
        </p:spPr>
      </p:pic>
      <p:sp>
        <p:nvSpPr>
          <p:cNvPr id="22" name="文本框 21"/>
          <p:cNvSpPr txBox="1"/>
          <p:nvPr/>
        </p:nvSpPr>
        <p:spPr>
          <a:xfrm>
            <a:off x="402590" y="911860"/>
            <a:ext cx="4359275" cy="3118485"/>
          </a:xfrm>
          <a:prstGeom prst="rect">
            <a:avLst/>
          </a:prstGeom>
          <a:noFill/>
        </p:spPr>
        <p:txBody>
          <a:bodyPr wrap="square" rtlCol="0">
            <a:spAutoFit/>
          </a:bodyPr>
          <a:lstStyle/>
          <a:p>
            <a:pPr marL="342900" indent="-342900">
              <a:lnSpc>
                <a:spcPct val="140000"/>
              </a:lnSpc>
              <a:buFont typeface="Wingdings" panose="05000000000000000000" charset="0"/>
              <a:buChar char="Ø"/>
            </a:pPr>
            <a:r>
              <a:rPr lang="zh-CN" altLang="en-US" sz="2400" dirty="0">
                <a:latin typeface="微软雅黑" panose="020B0503020204020204" charset="-122"/>
                <a:ea typeface="微软雅黑" panose="020B0503020204020204" charset="-122"/>
              </a:rPr>
              <a:t>支持结构设计总信息的输出。</a:t>
            </a:r>
            <a:endParaRPr lang="zh-CN" altLang="en-US" sz="2400" dirty="0">
              <a:latin typeface="微软雅黑" panose="020B0503020204020204" charset="-122"/>
              <a:ea typeface="微软雅黑" panose="020B0503020204020204" charset="-122"/>
            </a:endParaRPr>
          </a:p>
          <a:p>
            <a:pPr marL="342900" indent="-342900">
              <a:lnSpc>
                <a:spcPct val="140000"/>
              </a:lnSpc>
              <a:buFont typeface="Wingdings" panose="05000000000000000000" charset="0"/>
              <a:buChar char="Ø"/>
            </a:pPr>
            <a:r>
              <a:rPr lang="zh-CN" altLang="en-US" sz="2400" dirty="0">
                <a:latin typeface="微软雅黑" panose="020B0503020204020204" charset="-122"/>
                <a:ea typeface="微软雅黑" panose="020B0503020204020204" charset="-122"/>
              </a:rPr>
              <a:t>网格结构基本信息。</a:t>
            </a:r>
            <a:endParaRPr lang="zh-CN" altLang="en-US" sz="2400" dirty="0">
              <a:latin typeface="微软雅黑" panose="020B0503020204020204" charset="-122"/>
              <a:ea typeface="微软雅黑" panose="020B0503020204020204" charset="-122"/>
            </a:endParaRPr>
          </a:p>
          <a:p>
            <a:pPr marL="342900" indent="-342900">
              <a:lnSpc>
                <a:spcPct val="140000"/>
              </a:lnSpc>
              <a:buFont typeface="Wingdings" panose="05000000000000000000" charset="0"/>
              <a:buChar char="Ø"/>
            </a:pPr>
            <a:r>
              <a:rPr lang="zh-CN" altLang="en-US" sz="2400" dirty="0">
                <a:latin typeface="微软雅黑" panose="020B0503020204020204" charset="-122"/>
                <a:ea typeface="微软雅黑" panose="020B0503020204020204" charset="-122"/>
              </a:rPr>
              <a:t>线性计算结果的内力输出。</a:t>
            </a:r>
            <a:endParaRPr lang="zh-CN" altLang="en-US" sz="2400" dirty="0">
              <a:latin typeface="微软雅黑" panose="020B0503020204020204" charset="-122"/>
              <a:ea typeface="微软雅黑" panose="020B0503020204020204" charset="-122"/>
            </a:endParaRPr>
          </a:p>
          <a:p>
            <a:pPr marL="342900" indent="-342900">
              <a:lnSpc>
                <a:spcPct val="140000"/>
              </a:lnSpc>
              <a:buFont typeface="Wingdings" panose="05000000000000000000" charset="0"/>
              <a:buChar char="Ø"/>
            </a:pPr>
            <a:r>
              <a:rPr lang="zh-CN" altLang="en-US" sz="2400" dirty="0">
                <a:latin typeface="微软雅黑" panose="020B0503020204020204" charset="-122"/>
                <a:ea typeface="微软雅黑" panose="020B0503020204020204" charset="-122"/>
                <a:sym typeface="+mn-ea"/>
              </a:rPr>
              <a:t>线性计算结果的位移输出。</a:t>
            </a:r>
            <a:endParaRPr lang="zh-CN" altLang="en-US" sz="2400" dirty="0">
              <a:latin typeface="微软雅黑" panose="020B0503020204020204" charset="-122"/>
              <a:ea typeface="微软雅黑" panose="020B0503020204020204" charset="-122"/>
            </a:endParaRPr>
          </a:p>
          <a:p>
            <a:pPr marL="342900" indent="-342900">
              <a:lnSpc>
                <a:spcPct val="140000"/>
              </a:lnSpc>
              <a:buFont typeface="Wingdings" panose="05000000000000000000" charset="0"/>
              <a:buChar char="Ø"/>
            </a:pPr>
            <a:r>
              <a:rPr lang="zh-CN" altLang="en-US" sz="2400" dirty="0">
                <a:latin typeface="微软雅黑" panose="020B0503020204020204" charset="-122"/>
                <a:ea typeface="微软雅黑" panose="020B0503020204020204" charset="-122"/>
              </a:rPr>
              <a:t>网架单元验算结果。</a:t>
            </a:r>
            <a:endParaRPr lang="zh-CN" altLang="en-US" sz="2400" dirty="0">
              <a:latin typeface="微软雅黑" panose="020B0503020204020204" charset="-122"/>
              <a:ea typeface="微软雅黑" panose="020B0503020204020204" charset="-122"/>
            </a:endParaRPr>
          </a:p>
          <a:p>
            <a:pPr marL="342900" indent="-342900">
              <a:lnSpc>
                <a:spcPct val="120000"/>
              </a:lnSpc>
              <a:buFont typeface="Wingdings" panose="05000000000000000000" charset="0"/>
              <a:buChar char="Ø"/>
            </a:pPr>
            <a:endParaRPr lang="zh-CN" altLang="en-US" sz="2400" dirty="0">
              <a:latin typeface="微软雅黑" panose="020B0503020204020204" charset="-122"/>
              <a:ea typeface="微软雅黑" panose="020B0503020204020204" charset="-122"/>
            </a:endParaRPr>
          </a:p>
        </p:txBody>
      </p:sp>
      <p:sp>
        <p:nvSpPr>
          <p:cNvPr id="9" name="文本框 8"/>
          <p:cNvSpPr txBox="1"/>
          <p:nvPr/>
        </p:nvSpPr>
        <p:spPr>
          <a:xfrm>
            <a:off x="788670" y="170240"/>
            <a:ext cx="7166610" cy="583565"/>
          </a:xfrm>
          <a:prstGeom prst="rect">
            <a:avLst/>
          </a:prstGeom>
          <a:noFill/>
        </p:spPr>
        <p:txBody>
          <a:bodyPr wrap="square" rtlCol="0">
            <a:spAutoFit/>
          </a:bodyPr>
          <a:p>
            <a:r>
              <a:rPr lang="zh-CN" altLang="en-US" sz="3200" b="1" dirty="0" smtClean="0">
                <a:solidFill>
                  <a:schemeClr val="accent5">
                    <a:lumMod val="50000"/>
                  </a:schemeClr>
                </a:solidFill>
                <a:latin typeface="微软雅黑" panose="020B0503020204020204" charset="-122"/>
                <a:ea typeface="微软雅黑" panose="020B0503020204020204" charset="-122"/>
              </a:rPr>
              <a:t> </a:t>
            </a:r>
            <a:r>
              <a:rPr lang="en-US" altLang="zh-CN" sz="3200" b="1" dirty="0" smtClean="0">
                <a:solidFill>
                  <a:schemeClr val="accent5">
                    <a:lumMod val="50000"/>
                  </a:schemeClr>
                </a:solidFill>
                <a:latin typeface="微软雅黑" panose="020B0503020204020204" charset="-122"/>
                <a:ea typeface="微软雅黑" panose="020B0503020204020204" charset="-122"/>
              </a:rPr>
              <a:t>3.10</a:t>
            </a:r>
            <a:r>
              <a:rPr lang="zh-CN" altLang="en-US" sz="3200" b="1" dirty="0" smtClean="0">
                <a:solidFill>
                  <a:schemeClr val="accent5">
                    <a:lumMod val="50000"/>
                  </a:schemeClr>
                </a:solidFill>
                <a:latin typeface="微软雅黑" panose="020B0503020204020204" charset="-122"/>
                <a:ea typeface="微软雅黑" panose="020B0503020204020204" charset="-122"/>
              </a:rPr>
              <a:t>计算书</a:t>
            </a:r>
            <a:r>
              <a:rPr lang="zh-CN" sz="3200" b="1" dirty="0" smtClean="0">
                <a:solidFill>
                  <a:schemeClr val="accent5">
                    <a:lumMod val="50000"/>
                  </a:schemeClr>
                </a:solidFill>
                <a:latin typeface="微软雅黑" panose="020B0503020204020204" charset="-122"/>
                <a:ea typeface="微软雅黑" panose="020B0503020204020204" charset="-122"/>
              </a:rPr>
              <a:t>新增内容</a:t>
            </a:r>
            <a:endParaRPr lang="zh-CN" sz="3200" b="1" dirty="0" smtClean="0">
              <a:solidFill>
                <a:schemeClr val="accent5">
                  <a:lumMod val="50000"/>
                </a:schemeClr>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2"/>
          <a:stretch>
            <a:fillRect/>
          </a:stretch>
        </p:blipFill>
        <p:spPr>
          <a:xfrm>
            <a:off x="9705340" y="1739265"/>
            <a:ext cx="2260600" cy="41706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02590" y="911860"/>
            <a:ext cx="11446510" cy="3192145"/>
          </a:xfrm>
          <a:prstGeom prst="rect">
            <a:avLst/>
          </a:prstGeom>
          <a:noFill/>
        </p:spPr>
        <p:txBody>
          <a:bodyPr wrap="square" rtlCol="0">
            <a:spAutoFit/>
          </a:bodyPr>
          <a:lstStyle/>
          <a:p>
            <a:pPr marL="342900" indent="-342900">
              <a:lnSpc>
                <a:spcPct val="140000"/>
              </a:lnSpc>
              <a:buFont typeface="Wingdings" panose="05000000000000000000" charset="0"/>
              <a:buChar char="Ø"/>
            </a:pPr>
            <a:r>
              <a:rPr lang="zh-CN" altLang="en-US" sz="2400" dirty="0">
                <a:latin typeface="微软雅黑" panose="020B0503020204020204" charset="-122"/>
                <a:ea typeface="微软雅黑" panose="020B0503020204020204" charset="-122"/>
              </a:rPr>
              <a:t>更新螺栓库：根据《钢网架螺栓球节点用高强度螺栓》 GBT16939-2016，对螺栓库进行了全面更新。</a:t>
            </a:r>
            <a:endParaRPr lang="zh-CN" altLang="en-US" sz="2400" dirty="0">
              <a:latin typeface="微软雅黑" panose="020B0503020204020204" charset="-122"/>
              <a:ea typeface="微软雅黑" panose="020B0503020204020204" charset="-122"/>
            </a:endParaRPr>
          </a:p>
          <a:p>
            <a:pPr marL="342900" indent="-342900">
              <a:lnSpc>
                <a:spcPct val="140000"/>
              </a:lnSpc>
              <a:buFont typeface="Wingdings" panose="05000000000000000000" charset="0"/>
              <a:buChar char="Ø"/>
            </a:pPr>
            <a:r>
              <a:rPr lang="zh-CN" altLang="en-US" sz="2400" dirty="0">
                <a:latin typeface="微软雅黑" panose="020B0503020204020204" charset="-122"/>
                <a:ea typeface="微软雅黑" panose="020B0503020204020204" charset="-122"/>
              </a:rPr>
              <a:t>开放了空心球节点规格库，用户可根据自己的需求对空心球节点规格库进行编辑</a:t>
            </a:r>
            <a:endParaRPr lang="zh-CN" altLang="en-US" sz="2400" dirty="0">
              <a:latin typeface="微软雅黑" panose="020B0503020204020204" charset="-122"/>
              <a:ea typeface="微软雅黑" panose="020B0503020204020204" charset="-122"/>
            </a:endParaRPr>
          </a:p>
          <a:p>
            <a:pPr marL="342900" indent="-342900">
              <a:lnSpc>
                <a:spcPct val="140000"/>
              </a:lnSpc>
              <a:buFont typeface="Wingdings" panose="05000000000000000000" charset="0"/>
              <a:buChar char="Ø"/>
            </a:pPr>
            <a:r>
              <a:rPr lang="zh-CN" altLang="en-US" sz="2400" dirty="0">
                <a:latin typeface="微软雅黑" panose="020B0503020204020204" charset="-122"/>
                <a:ea typeface="微软雅黑" panose="020B0503020204020204" charset="-122"/>
              </a:rPr>
              <a:t>网架平面布置图、立面图增加表示节点的圆圈。</a:t>
            </a:r>
            <a:endParaRPr lang="zh-CN" altLang="en-US" sz="2400" dirty="0">
              <a:latin typeface="微软雅黑" panose="020B0503020204020204" charset="-122"/>
              <a:ea typeface="微软雅黑" panose="020B0503020204020204" charset="-122"/>
            </a:endParaRPr>
          </a:p>
          <a:p>
            <a:pPr marL="342900" indent="-342900">
              <a:lnSpc>
                <a:spcPct val="140000"/>
              </a:lnSpc>
              <a:buFont typeface="Wingdings" panose="05000000000000000000" charset="0"/>
              <a:buChar char="Ø"/>
            </a:pPr>
            <a:r>
              <a:rPr lang="zh-CN" altLang="en-US" sz="2400" dirty="0">
                <a:latin typeface="微软雅黑" panose="020B0503020204020204" charset="-122"/>
                <a:ea typeface="微软雅黑" panose="020B0503020204020204" charset="-122"/>
              </a:rPr>
              <a:t>表示节点的圆圈大小可指定。</a:t>
            </a:r>
            <a:endParaRPr lang="zh-CN" altLang="en-US" sz="2400" dirty="0">
              <a:latin typeface="微软雅黑" panose="020B0503020204020204" charset="-122"/>
              <a:ea typeface="微软雅黑" panose="020B0503020204020204" charset="-122"/>
            </a:endParaRPr>
          </a:p>
          <a:p>
            <a:pPr marL="342900" indent="-342900">
              <a:lnSpc>
                <a:spcPct val="140000"/>
              </a:lnSpc>
              <a:buFont typeface="Wingdings" panose="05000000000000000000" charset="0"/>
              <a:buChar char="Ø"/>
            </a:pPr>
            <a:r>
              <a:rPr lang="zh-CN" altLang="en-US" sz="2400" dirty="0">
                <a:latin typeface="微软雅黑" panose="020B0503020204020204" charset="-122"/>
                <a:ea typeface="微软雅黑" panose="020B0503020204020204" charset="-122"/>
              </a:rPr>
              <a:t>在腹杆布置图中增加表示腹杆方向的箭头。</a:t>
            </a:r>
            <a:endParaRPr lang="zh-CN" altLang="en-US" sz="2400" dirty="0">
              <a:latin typeface="微软雅黑" panose="020B0503020204020204" charset="-122"/>
              <a:ea typeface="微软雅黑" panose="020B0503020204020204" charset="-122"/>
            </a:endParaRPr>
          </a:p>
        </p:txBody>
      </p:sp>
      <p:sp>
        <p:nvSpPr>
          <p:cNvPr id="9" name="文本框 8"/>
          <p:cNvSpPr txBox="1"/>
          <p:nvPr/>
        </p:nvSpPr>
        <p:spPr>
          <a:xfrm>
            <a:off x="788670" y="170240"/>
            <a:ext cx="7166610" cy="583565"/>
          </a:xfrm>
          <a:prstGeom prst="rect">
            <a:avLst/>
          </a:prstGeom>
          <a:noFill/>
        </p:spPr>
        <p:txBody>
          <a:bodyPr wrap="square" rtlCol="0">
            <a:spAutoFit/>
          </a:bodyPr>
          <a:p>
            <a:r>
              <a:rPr lang="zh-CN" altLang="en-US" sz="3200" b="1" dirty="0" smtClean="0">
                <a:solidFill>
                  <a:schemeClr val="accent5">
                    <a:lumMod val="50000"/>
                  </a:schemeClr>
                </a:solidFill>
                <a:latin typeface="微软雅黑" panose="020B0503020204020204" charset="-122"/>
                <a:ea typeface="微软雅黑" panose="020B0503020204020204" charset="-122"/>
              </a:rPr>
              <a:t> </a:t>
            </a:r>
            <a:r>
              <a:rPr lang="zh-CN" altLang="en-US" sz="3200" b="1" dirty="0" smtClean="0">
                <a:solidFill>
                  <a:schemeClr val="accent5">
                    <a:lumMod val="50000"/>
                  </a:schemeClr>
                </a:solidFill>
                <a:latin typeface="微软雅黑" panose="020B0503020204020204" charset="-122"/>
                <a:ea typeface="微软雅黑" panose="020B0503020204020204" charset="-122"/>
                <a:sym typeface="+mn-ea"/>
              </a:rPr>
              <a:t> </a:t>
            </a:r>
            <a:r>
              <a:rPr lang="en-US" altLang="zh-CN" sz="3200" b="1" dirty="0" smtClean="0">
                <a:solidFill>
                  <a:schemeClr val="accent5">
                    <a:lumMod val="50000"/>
                  </a:schemeClr>
                </a:solidFill>
                <a:latin typeface="微软雅黑" panose="020B0503020204020204" charset="-122"/>
                <a:ea typeface="微软雅黑" panose="020B0503020204020204" charset="-122"/>
                <a:sym typeface="+mn-ea"/>
              </a:rPr>
              <a:t>3.11</a:t>
            </a:r>
            <a:r>
              <a:rPr lang="zh-CN" altLang="en-US" sz="3200" b="1" dirty="0" smtClean="0">
                <a:solidFill>
                  <a:schemeClr val="accent5">
                    <a:lumMod val="50000"/>
                  </a:schemeClr>
                </a:solidFill>
                <a:latin typeface="微软雅黑" panose="020B0503020204020204" charset="-122"/>
                <a:ea typeface="微软雅黑" panose="020B0503020204020204" charset="-122"/>
                <a:sym typeface="+mn-ea"/>
              </a:rPr>
              <a:t>施工图</a:t>
            </a:r>
            <a:r>
              <a:rPr lang="zh-CN" sz="3200" b="1" dirty="0" smtClean="0">
                <a:solidFill>
                  <a:schemeClr val="accent5">
                    <a:lumMod val="50000"/>
                  </a:schemeClr>
                </a:solidFill>
                <a:latin typeface="微软雅黑" panose="020B0503020204020204" charset="-122"/>
                <a:ea typeface="微软雅黑" panose="020B0503020204020204" charset="-122"/>
                <a:sym typeface="+mn-ea"/>
              </a:rPr>
              <a:t>新增内容</a:t>
            </a:r>
            <a:endParaRPr lang="zh-CN" sz="3200" b="1" dirty="0" smtClean="0">
              <a:solidFill>
                <a:schemeClr val="accent5">
                  <a:lumMod val="50000"/>
                </a:schemeClr>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7224395" y="2541270"/>
            <a:ext cx="4165600" cy="36512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7"/>
          <p:cNvSpPr txBox="1"/>
          <p:nvPr/>
        </p:nvSpPr>
        <p:spPr>
          <a:xfrm>
            <a:off x="2727960" y="2693035"/>
            <a:ext cx="6874510" cy="903605"/>
          </a:xfrm>
          <a:prstGeom prst="rect">
            <a:avLst/>
          </a:prstGeom>
          <a:noFill/>
        </p:spPr>
        <p:txBody>
          <a:bodyPr wrap="square" rtlCol="0">
            <a:spAutoFit/>
          </a:bodyPr>
          <a:lstStyle/>
          <a:p>
            <a:pPr>
              <a:lnSpc>
                <a:spcPct val="120000"/>
              </a:lnSpc>
            </a:pPr>
            <a:r>
              <a:rPr lang="zh-CN" altLang="en-US" sz="4400" b="1" spc="400" dirty="0" smtClean="0">
                <a:solidFill>
                  <a:schemeClr val="tx2"/>
                </a:solidFill>
                <a:latin typeface="微软雅黑" panose="020B0503020204020204" charset="-122"/>
                <a:ea typeface="微软雅黑" panose="020B0503020204020204" charset="-122"/>
              </a:rPr>
              <a:t>四</a:t>
            </a:r>
            <a:r>
              <a:rPr lang="en-US" altLang="zh-CN" sz="4400" b="1" spc="400" dirty="0" smtClean="0">
                <a:solidFill>
                  <a:schemeClr val="tx2"/>
                </a:solidFill>
                <a:latin typeface="微软雅黑" panose="020B0503020204020204" charset="-122"/>
                <a:ea typeface="微软雅黑" panose="020B0503020204020204" charset="-122"/>
              </a:rPr>
              <a:t>.</a:t>
            </a:r>
            <a:r>
              <a:rPr lang="zh-CN" altLang="en-US" sz="4400" b="1" spc="400" dirty="0">
                <a:solidFill>
                  <a:schemeClr val="tx2"/>
                </a:solidFill>
                <a:latin typeface="微软雅黑" panose="020B0503020204020204" charset="-122"/>
                <a:ea typeface="微软雅黑" panose="020B0503020204020204" charset="-122"/>
                <a:sym typeface="+mn-ea"/>
              </a:rPr>
              <a:t>钢结构设计问题解答</a:t>
            </a:r>
            <a:endParaRPr lang="en-US" altLang="zh-CN" sz="4400" b="1" spc="400" dirty="0">
              <a:solidFill>
                <a:schemeClr val="tx2"/>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835660" y="171451"/>
            <a:ext cx="6042025" cy="583565"/>
          </a:xfrm>
          <a:prstGeom prst="rect">
            <a:avLst/>
          </a:prstGeom>
          <a:noFill/>
        </p:spPr>
        <p:txBody>
          <a:bodyPr wrap="square" rtlCol="0">
            <a:spAutoFit/>
          </a:bodyPr>
          <a:lstStyle/>
          <a:p>
            <a:r>
              <a:rPr lang="zh-CN" altLang="en-US" sz="3200" b="1" dirty="0" smtClean="0">
                <a:solidFill>
                  <a:schemeClr val="tx2"/>
                </a:solidFill>
                <a:latin typeface="微软雅黑" panose="020B0503020204020204" charset="-122"/>
                <a:ea typeface="微软雅黑" panose="020B0503020204020204" charset="-122"/>
              </a:rPr>
              <a:t> </a:t>
            </a:r>
            <a:r>
              <a:rPr lang="en-US" altLang="zh-CN" sz="3200" b="1" dirty="0" smtClean="0">
                <a:solidFill>
                  <a:schemeClr val="tx2"/>
                </a:solidFill>
                <a:latin typeface="微软雅黑" panose="020B0503020204020204" charset="-122"/>
                <a:ea typeface="微软雅黑" panose="020B0503020204020204" charset="-122"/>
              </a:rPr>
              <a:t>4.1</a:t>
            </a:r>
            <a:r>
              <a:rPr lang="zh-CN" altLang="en-US" sz="3200" b="1" dirty="0" smtClean="0">
                <a:solidFill>
                  <a:schemeClr val="tx2"/>
                </a:solidFill>
                <a:latin typeface="微软雅黑" panose="020B0503020204020204" charset="-122"/>
                <a:ea typeface="微软雅黑" panose="020B0503020204020204" charset="-122"/>
              </a:rPr>
              <a:t>主次梁节点形式如何选用？</a:t>
            </a:r>
            <a:endParaRPr lang="zh-CN" altLang="en-US" sz="3200" b="1" dirty="0" smtClean="0">
              <a:solidFill>
                <a:schemeClr val="tx2"/>
              </a:solidFill>
              <a:latin typeface="微软雅黑" panose="020B0503020204020204" charset="-122"/>
              <a:ea typeface="微软雅黑" panose="020B0503020204020204" charset="-122"/>
            </a:endParaRPr>
          </a:p>
        </p:txBody>
      </p:sp>
      <p:sp>
        <p:nvSpPr>
          <p:cNvPr id="22" name="文本框 21"/>
          <p:cNvSpPr txBox="1"/>
          <p:nvPr/>
        </p:nvSpPr>
        <p:spPr>
          <a:xfrm>
            <a:off x="633095" y="842645"/>
            <a:ext cx="5283835" cy="2675890"/>
          </a:xfrm>
          <a:prstGeom prst="rect">
            <a:avLst/>
          </a:prstGeom>
          <a:noFill/>
        </p:spPr>
        <p:txBody>
          <a:bodyPr wrap="square" rtlCol="0">
            <a:spAutoFit/>
          </a:bodyPr>
          <a:lstStyle/>
          <a:p>
            <a:pPr>
              <a:lnSpc>
                <a:spcPct val="120000"/>
              </a:lnSpc>
            </a:pPr>
            <a:r>
              <a:rPr lang="zh-CN" altLang="en-US" sz="2400" dirty="0" smtClean="0">
                <a:latin typeface="微软雅黑" panose="020B0503020204020204" charset="-122"/>
                <a:ea typeface="微软雅黑" panose="020B0503020204020204" charset="-122"/>
                <a:sym typeface="+mn-ea"/>
              </a:rPr>
              <a:t>主次梁节点连接形式：</a:t>
            </a:r>
            <a:endParaRPr lang="zh-CN" altLang="en-US" sz="2400" dirty="0" smtClean="0">
              <a:latin typeface="微软雅黑" panose="020B0503020204020204" charset="-122"/>
              <a:ea typeface="微软雅黑" panose="020B0503020204020204" charset="-122"/>
              <a:sym typeface="+mn-ea"/>
            </a:endParaRPr>
          </a:p>
          <a:p>
            <a:pPr marL="285750" indent="-285750">
              <a:lnSpc>
                <a:spcPct val="120000"/>
              </a:lnSpc>
              <a:buFont typeface="Wingdings" panose="05000000000000000000" charset="0"/>
              <a:buChar char="Ø"/>
            </a:pPr>
            <a:r>
              <a:rPr lang="zh-CN" altLang="en-US" sz="2400" dirty="0">
                <a:latin typeface="微软雅黑" panose="020B0503020204020204" charset="-122"/>
                <a:ea typeface="微软雅黑" panose="020B0503020204020204" charset="-122"/>
                <a:sym typeface="+mn-ea"/>
              </a:rPr>
              <a:t>腹板双角钢栓接</a:t>
            </a:r>
            <a:endParaRPr lang="zh-CN" altLang="en-US" sz="2400" dirty="0">
              <a:latin typeface="微软雅黑" panose="020B0503020204020204" charset="-122"/>
              <a:ea typeface="微软雅黑" panose="020B0503020204020204" charset="-122"/>
              <a:sym typeface="+mn-ea"/>
            </a:endParaRPr>
          </a:p>
          <a:p>
            <a:pPr marL="285750" indent="-285750">
              <a:lnSpc>
                <a:spcPct val="120000"/>
              </a:lnSpc>
              <a:buFont typeface="Wingdings" panose="05000000000000000000" charset="0"/>
              <a:buChar char="Ø"/>
            </a:pPr>
            <a:r>
              <a:rPr lang="zh-CN" altLang="en-US" sz="2400" dirty="0">
                <a:latin typeface="微软雅黑" panose="020B0503020204020204" charset="-122"/>
                <a:ea typeface="微软雅黑" panose="020B0503020204020204" charset="-122"/>
                <a:sym typeface="+mn-ea"/>
              </a:rPr>
              <a:t>腹板加劲板栓接</a:t>
            </a:r>
            <a:endParaRPr lang="zh-CN" altLang="en-US" sz="2400" dirty="0">
              <a:latin typeface="微软雅黑" panose="020B0503020204020204" charset="-122"/>
              <a:ea typeface="微软雅黑" panose="020B0503020204020204" charset="-122"/>
              <a:sym typeface="+mn-ea"/>
            </a:endParaRPr>
          </a:p>
          <a:p>
            <a:pPr marL="285750" indent="-285750">
              <a:lnSpc>
                <a:spcPct val="120000"/>
              </a:lnSpc>
              <a:buFont typeface="Wingdings" panose="05000000000000000000" charset="0"/>
              <a:buChar char="Ø"/>
            </a:pPr>
            <a:r>
              <a:rPr lang="zh-CN" altLang="en-US" sz="2400" dirty="0">
                <a:latin typeface="微软雅黑" panose="020B0503020204020204" charset="-122"/>
                <a:ea typeface="微软雅黑" panose="020B0503020204020204" charset="-122"/>
                <a:sym typeface="+mn-ea"/>
              </a:rPr>
              <a:t>腹板加劲板双连接板栓接</a:t>
            </a:r>
            <a:endParaRPr lang="zh-CN" altLang="en-US" sz="2400" dirty="0">
              <a:latin typeface="微软雅黑" panose="020B0503020204020204" charset="-122"/>
              <a:ea typeface="微软雅黑" panose="020B0503020204020204" charset="-122"/>
              <a:sym typeface="+mn-ea"/>
            </a:endParaRPr>
          </a:p>
          <a:p>
            <a:pPr marL="285750" indent="-285750">
              <a:lnSpc>
                <a:spcPct val="120000"/>
              </a:lnSpc>
              <a:buFont typeface="Wingdings" panose="05000000000000000000" charset="0"/>
              <a:buChar char="Ø"/>
            </a:pPr>
            <a:r>
              <a:rPr lang="zh-CN" altLang="en-US" sz="2400" dirty="0">
                <a:latin typeface="微软雅黑" panose="020B0503020204020204" charset="-122"/>
                <a:ea typeface="微软雅黑" panose="020B0503020204020204" charset="-122"/>
                <a:sym typeface="+mn-ea"/>
              </a:rPr>
              <a:t>腹板与外伸连接板相连</a:t>
            </a:r>
            <a:endParaRPr lang="zh-CN" altLang="en-US" sz="2400" dirty="0">
              <a:latin typeface="微软雅黑" panose="020B0503020204020204" charset="-122"/>
              <a:ea typeface="微软雅黑" panose="020B0503020204020204" charset="-122"/>
              <a:sym typeface="+mn-ea"/>
            </a:endParaRPr>
          </a:p>
          <a:p>
            <a:pPr marL="285750" indent="-285750"/>
            <a:endParaRPr lang="zh-CN" altLang="en-US" sz="2400" dirty="0">
              <a:latin typeface="微软雅黑" panose="020B0503020204020204" charset="-122"/>
              <a:ea typeface="微软雅黑" panose="020B0503020204020204" charset="-122"/>
              <a:sym typeface="+mn-ea"/>
            </a:endParaRPr>
          </a:p>
        </p:txBody>
      </p:sp>
      <p:pic>
        <p:nvPicPr>
          <p:cNvPr id="5" name="图片 4"/>
          <p:cNvPicPr>
            <a:picLocks noChangeAspect="1"/>
          </p:cNvPicPr>
          <p:nvPr/>
        </p:nvPicPr>
        <p:blipFill>
          <a:blip r:embed="rId1"/>
          <a:stretch>
            <a:fillRect/>
          </a:stretch>
        </p:blipFill>
        <p:spPr>
          <a:xfrm>
            <a:off x="9234170" y="3115945"/>
            <a:ext cx="2873375" cy="3194050"/>
          </a:xfrm>
          <a:prstGeom prst="rect">
            <a:avLst/>
          </a:prstGeom>
        </p:spPr>
      </p:pic>
      <p:pic>
        <p:nvPicPr>
          <p:cNvPr id="6" name="图片 5"/>
          <p:cNvPicPr>
            <a:picLocks noChangeAspect="1"/>
          </p:cNvPicPr>
          <p:nvPr/>
        </p:nvPicPr>
        <p:blipFill>
          <a:blip r:embed="rId2"/>
          <a:stretch>
            <a:fillRect/>
          </a:stretch>
        </p:blipFill>
        <p:spPr>
          <a:xfrm>
            <a:off x="9234170" y="23495"/>
            <a:ext cx="2839085" cy="3154680"/>
          </a:xfrm>
          <a:prstGeom prst="rect">
            <a:avLst/>
          </a:prstGeom>
        </p:spPr>
      </p:pic>
      <p:pic>
        <p:nvPicPr>
          <p:cNvPr id="7" name="图片 6"/>
          <p:cNvPicPr>
            <a:picLocks noChangeAspect="1"/>
          </p:cNvPicPr>
          <p:nvPr/>
        </p:nvPicPr>
        <p:blipFill>
          <a:blip r:embed="rId3"/>
          <a:stretch>
            <a:fillRect/>
          </a:stretch>
        </p:blipFill>
        <p:spPr>
          <a:xfrm>
            <a:off x="3282950" y="3328670"/>
            <a:ext cx="2543810" cy="2901315"/>
          </a:xfrm>
          <a:prstGeom prst="rect">
            <a:avLst/>
          </a:prstGeom>
        </p:spPr>
      </p:pic>
      <p:pic>
        <p:nvPicPr>
          <p:cNvPr id="8" name="图片 7"/>
          <p:cNvPicPr>
            <a:picLocks noChangeAspect="1"/>
          </p:cNvPicPr>
          <p:nvPr/>
        </p:nvPicPr>
        <p:blipFill>
          <a:blip r:embed="rId4"/>
          <a:stretch>
            <a:fillRect/>
          </a:stretch>
        </p:blipFill>
        <p:spPr>
          <a:xfrm>
            <a:off x="6643370" y="23495"/>
            <a:ext cx="2590800" cy="2875915"/>
          </a:xfrm>
          <a:prstGeom prst="rect">
            <a:avLst/>
          </a:prstGeom>
        </p:spPr>
      </p:pic>
      <p:pic>
        <p:nvPicPr>
          <p:cNvPr id="9" name="图片 8"/>
          <p:cNvPicPr>
            <a:picLocks noChangeAspect="1"/>
          </p:cNvPicPr>
          <p:nvPr/>
        </p:nvPicPr>
        <p:blipFill>
          <a:blip r:embed="rId5"/>
          <a:stretch>
            <a:fillRect/>
          </a:stretch>
        </p:blipFill>
        <p:spPr>
          <a:xfrm>
            <a:off x="497205" y="3221355"/>
            <a:ext cx="2576830" cy="3018155"/>
          </a:xfrm>
          <a:prstGeom prst="rect">
            <a:avLst/>
          </a:prstGeom>
        </p:spPr>
      </p:pic>
      <p:pic>
        <p:nvPicPr>
          <p:cNvPr id="4" name="图片 3"/>
          <p:cNvPicPr>
            <a:picLocks noChangeAspect="1"/>
          </p:cNvPicPr>
          <p:nvPr/>
        </p:nvPicPr>
        <p:blipFill>
          <a:blip r:embed="rId6"/>
          <a:stretch>
            <a:fillRect/>
          </a:stretch>
        </p:blipFill>
        <p:spPr>
          <a:xfrm>
            <a:off x="4277360" y="1189990"/>
            <a:ext cx="2298700" cy="1263650"/>
          </a:xfrm>
          <a:prstGeom prst="rect">
            <a:avLst/>
          </a:prstGeom>
        </p:spPr>
      </p:pic>
      <p:pic>
        <p:nvPicPr>
          <p:cNvPr id="10" name="图片 9"/>
          <p:cNvPicPr>
            <a:picLocks noChangeAspect="1"/>
          </p:cNvPicPr>
          <p:nvPr/>
        </p:nvPicPr>
        <p:blipFill>
          <a:blip r:embed="rId7"/>
          <a:stretch>
            <a:fillRect/>
          </a:stretch>
        </p:blipFill>
        <p:spPr>
          <a:xfrm>
            <a:off x="6213475" y="3268980"/>
            <a:ext cx="2866390" cy="2479040"/>
          </a:xfrm>
          <a:prstGeom prst="rect">
            <a:avLst/>
          </a:prstGeom>
        </p:spPr>
      </p:pic>
      <p:sp>
        <p:nvSpPr>
          <p:cNvPr id="11" name="矩形 10"/>
          <p:cNvSpPr/>
          <p:nvPr/>
        </p:nvSpPr>
        <p:spPr>
          <a:xfrm>
            <a:off x="325755" y="3133090"/>
            <a:ext cx="5581650" cy="315531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35660" y="171450"/>
            <a:ext cx="8387080" cy="1076325"/>
          </a:xfrm>
          <a:prstGeom prst="rect">
            <a:avLst/>
          </a:prstGeom>
          <a:noFill/>
        </p:spPr>
        <p:txBody>
          <a:bodyPr wrap="square" rtlCol="0">
            <a:spAutoFit/>
          </a:bodyPr>
          <a:lstStyle/>
          <a:p>
            <a:r>
              <a:rPr lang="zh-CN" altLang="en-US" sz="3200" b="1" dirty="0" smtClean="0">
                <a:solidFill>
                  <a:schemeClr val="tx2"/>
                </a:solidFill>
                <a:latin typeface="微软雅黑" panose="020B0503020204020204" charset="-122"/>
                <a:ea typeface="微软雅黑" panose="020B0503020204020204" charset="-122"/>
              </a:rPr>
              <a:t> </a:t>
            </a:r>
            <a:r>
              <a:rPr lang="en-US" altLang="zh-CN" sz="3200" b="1" dirty="0" smtClean="0">
                <a:solidFill>
                  <a:schemeClr val="tx2"/>
                </a:solidFill>
                <a:latin typeface="微软雅黑" panose="020B0503020204020204" charset="-122"/>
                <a:ea typeface="微软雅黑" panose="020B0503020204020204" charset="-122"/>
              </a:rPr>
              <a:t>4.2 </a:t>
            </a:r>
            <a:r>
              <a:rPr lang="zh-CN" altLang="en-US" sz="3200" b="1" dirty="0" smtClean="0">
                <a:solidFill>
                  <a:schemeClr val="tx2"/>
                </a:solidFill>
                <a:latin typeface="微软雅黑" panose="020B0503020204020204" charset="-122"/>
                <a:ea typeface="微软雅黑" panose="020B0503020204020204" charset="-122"/>
              </a:rPr>
              <a:t>门刚柱脚节点设计为刚接还是铰接？</a:t>
            </a:r>
            <a:endParaRPr lang="zh-CN" altLang="en-US" sz="3200" b="1" dirty="0" smtClean="0">
              <a:solidFill>
                <a:schemeClr val="tx2"/>
              </a:solidFill>
              <a:latin typeface="微软雅黑" panose="020B0503020204020204" charset="-122"/>
              <a:ea typeface="微软雅黑" panose="020B0503020204020204" charset="-122"/>
            </a:endParaRPr>
          </a:p>
          <a:p>
            <a:endParaRPr lang="zh-CN" altLang="en-US" sz="3200" b="1" dirty="0" smtClean="0">
              <a:solidFill>
                <a:schemeClr val="tx2"/>
              </a:solidFill>
              <a:latin typeface="微软雅黑" panose="020B0503020204020204" charset="-122"/>
              <a:ea typeface="微软雅黑" panose="020B0503020204020204" charset="-122"/>
            </a:endParaRPr>
          </a:p>
        </p:txBody>
      </p:sp>
      <p:sp>
        <p:nvSpPr>
          <p:cNvPr id="22" name="文本框 21"/>
          <p:cNvSpPr txBox="1"/>
          <p:nvPr/>
        </p:nvSpPr>
        <p:spPr>
          <a:xfrm>
            <a:off x="396240" y="735965"/>
            <a:ext cx="7376795" cy="4177030"/>
          </a:xfrm>
          <a:prstGeom prst="rect">
            <a:avLst/>
          </a:prstGeom>
          <a:noFill/>
        </p:spPr>
        <p:txBody>
          <a:bodyPr wrap="square" rtlCol="0">
            <a:spAutoFit/>
          </a:bodyPr>
          <a:lstStyle/>
          <a:p>
            <a:pPr marL="342900" indent="-342900">
              <a:lnSpc>
                <a:spcPct val="120000"/>
              </a:lnSpc>
              <a:buFont typeface="Wingdings" panose="05000000000000000000" charset="0"/>
              <a:buChar char="Ø"/>
            </a:pPr>
            <a:r>
              <a:rPr lang="zh-CN" altLang="en-US" sz="2400" dirty="0">
                <a:latin typeface="微软雅黑" panose="020B0503020204020204" charset="-122"/>
                <a:ea typeface="微软雅黑" panose="020B0503020204020204" charset="-122"/>
                <a:sym typeface="+mn-ea"/>
              </a:rPr>
              <a:t>采用刚接柱脚时，钢梁和钢柱的内力会偏小，但是柱脚有弯矩，基础的面积会偏大。</a:t>
            </a:r>
            <a:endParaRPr lang="zh-CN" altLang="en-US" sz="2400" dirty="0">
              <a:latin typeface="微软雅黑" panose="020B0503020204020204" charset="-122"/>
              <a:ea typeface="微软雅黑" panose="020B0503020204020204" charset="-122"/>
              <a:sym typeface="+mn-ea"/>
            </a:endParaRPr>
          </a:p>
          <a:p>
            <a:pPr marL="342900" indent="-342900">
              <a:lnSpc>
                <a:spcPct val="120000"/>
              </a:lnSpc>
              <a:buFont typeface="Wingdings" panose="05000000000000000000" charset="0"/>
              <a:buChar char="Ø"/>
            </a:pPr>
            <a:r>
              <a:rPr lang="zh-CN" altLang="en-US" sz="2400" dirty="0">
                <a:latin typeface="微软雅黑" panose="020B0503020204020204" charset="-122"/>
                <a:ea typeface="微软雅黑" panose="020B0503020204020204" charset="-122"/>
                <a:sym typeface="+mn-ea"/>
              </a:rPr>
              <a:t>采用铰接柱脚没有弯矩，但是钢梁和钢柱的内力会偏大。</a:t>
            </a:r>
            <a:endParaRPr lang="zh-CN" altLang="en-US" sz="2400" dirty="0">
              <a:latin typeface="微软雅黑" panose="020B0503020204020204" charset="-122"/>
              <a:ea typeface="微软雅黑" panose="020B0503020204020204" charset="-122"/>
              <a:sym typeface="+mn-ea"/>
            </a:endParaRPr>
          </a:p>
          <a:p>
            <a:pPr marL="342900" indent="-342900">
              <a:lnSpc>
                <a:spcPct val="120000"/>
              </a:lnSpc>
              <a:buFont typeface="Wingdings" panose="05000000000000000000" charset="0"/>
              <a:buChar char="Ø"/>
            </a:pPr>
            <a:r>
              <a:rPr lang="zh-CN" altLang="en-US" sz="2400" b="1" dirty="0">
                <a:latin typeface="微软雅黑" panose="020B0503020204020204" charset="-122"/>
                <a:ea typeface="微软雅黑" panose="020B0503020204020204" charset="-122"/>
                <a:sym typeface="+mn-ea"/>
              </a:rPr>
              <a:t>简单判断：钢柱柱底无弯矩时，采用铰接。</a:t>
            </a:r>
            <a:endParaRPr lang="zh-CN" altLang="en-US" sz="2400" dirty="0">
              <a:latin typeface="微软雅黑" panose="020B0503020204020204" charset="-122"/>
              <a:ea typeface="微软雅黑" panose="020B0503020204020204" charset="-122"/>
              <a:sym typeface="+mn-ea"/>
            </a:endParaRPr>
          </a:p>
          <a:p>
            <a:pPr indent="0">
              <a:lnSpc>
                <a:spcPct val="120000"/>
              </a:lnSpc>
              <a:buFont typeface="Wingdings" panose="05000000000000000000" charset="0"/>
              <a:buNone/>
            </a:pPr>
            <a:r>
              <a:rPr lang="zh-CN" altLang="en-US" sz="2400" dirty="0">
                <a:latin typeface="微软雅黑" panose="020B0503020204020204" charset="-122"/>
                <a:ea typeface="微软雅黑" panose="020B0503020204020204" charset="-122"/>
                <a:sym typeface="+mn-ea"/>
              </a:rPr>
              <a:t>结论：选用何种柱脚形式要根据房屋的高度、风载大小、有无吊车、吊车的吨位和工作情况及土质情况等综合考虑。</a:t>
            </a:r>
            <a:endParaRPr lang="zh-CN" altLang="en-US" sz="2400" dirty="0">
              <a:latin typeface="微软雅黑" panose="020B0503020204020204" charset="-122"/>
              <a:ea typeface="微软雅黑" panose="020B0503020204020204" charset="-122"/>
              <a:sym typeface="+mn-ea"/>
            </a:endParaRPr>
          </a:p>
          <a:p>
            <a:pPr indent="0">
              <a:lnSpc>
                <a:spcPct val="80000"/>
              </a:lnSpc>
              <a:buFont typeface="Wingdings" panose="05000000000000000000" charset="0"/>
              <a:buNone/>
            </a:pPr>
            <a:endParaRPr lang="zh-CN" altLang="en-US" sz="2400" dirty="0">
              <a:latin typeface="微软雅黑" panose="020B0503020204020204" charset="-122"/>
              <a:ea typeface="微软雅黑" panose="020B0503020204020204" charset="-122"/>
              <a:sym typeface="+mn-ea"/>
            </a:endParaRPr>
          </a:p>
          <a:p>
            <a:pPr indent="0">
              <a:lnSpc>
                <a:spcPct val="80000"/>
              </a:lnSpc>
              <a:buFont typeface="Wingdings" panose="05000000000000000000" charset="0"/>
              <a:buNone/>
            </a:pPr>
            <a:r>
              <a:rPr lang="zh-CN" altLang="en-US" sz="2000" dirty="0">
                <a:latin typeface="微软雅黑" panose="020B0503020204020204" charset="-122"/>
                <a:ea typeface="微软雅黑" panose="020B0503020204020204" charset="-122"/>
                <a:sym typeface="+mn-ea"/>
              </a:rPr>
              <a:t>《门式刚架轻型房屋钢结构技术规范GB 51022-2015》：</a:t>
            </a:r>
            <a:endParaRPr lang="zh-CN" altLang="en-US" sz="2000" dirty="0">
              <a:latin typeface="微软雅黑" panose="020B0503020204020204" charset="-122"/>
              <a:ea typeface="微软雅黑" panose="020B0503020204020204" charset="-122"/>
              <a:sym typeface="+mn-ea"/>
            </a:endParaRPr>
          </a:p>
        </p:txBody>
      </p:sp>
      <p:pic>
        <p:nvPicPr>
          <p:cNvPr id="5" name="图片 4"/>
          <p:cNvPicPr>
            <a:picLocks noChangeAspect="1"/>
          </p:cNvPicPr>
          <p:nvPr/>
        </p:nvPicPr>
        <p:blipFill>
          <a:blip r:embed="rId1"/>
          <a:stretch>
            <a:fillRect/>
          </a:stretch>
        </p:blipFill>
        <p:spPr>
          <a:xfrm>
            <a:off x="348615" y="5100955"/>
            <a:ext cx="7424420" cy="929005"/>
          </a:xfrm>
          <a:prstGeom prst="rect">
            <a:avLst/>
          </a:prstGeom>
        </p:spPr>
      </p:pic>
      <p:pic>
        <p:nvPicPr>
          <p:cNvPr id="2" name="图片 1"/>
          <p:cNvPicPr>
            <a:picLocks noChangeAspect="1"/>
          </p:cNvPicPr>
          <p:nvPr/>
        </p:nvPicPr>
        <p:blipFill>
          <a:blip r:embed="rId2"/>
          <a:stretch>
            <a:fillRect/>
          </a:stretch>
        </p:blipFill>
        <p:spPr>
          <a:xfrm>
            <a:off x="7884160" y="786765"/>
            <a:ext cx="4135120" cy="2476500"/>
          </a:xfrm>
          <a:prstGeom prst="rect">
            <a:avLst/>
          </a:prstGeom>
        </p:spPr>
      </p:pic>
      <p:pic>
        <p:nvPicPr>
          <p:cNvPr id="4" name="图片 3"/>
          <p:cNvPicPr>
            <a:picLocks noChangeAspect="1"/>
          </p:cNvPicPr>
          <p:nvPr/>
        </p:nvPicPr>
        <p:blipFill>
          <a:blip r:embed="rId3"/>
          <a:stretch>
            <a:fillRect/>
          </a:stretch>
        </p:blipFill>
        <p:spPr>
          <a:xfrm>
            <a:off x="7883525" y="3519805"/>
            <a:ext cx="4135755" cy="26079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35660" y="171450"/>
            <a:ext cx="10099675" cy="583565"/>
          </a:xfrm>
          <a:prstGeom prst="rect">
            <a:avLst/>
          </a:prstGeom>
          <a:noFill/>
        </p:spPr>
        <p:txBody>
          <a:bodyPr wrap="square" rtlCol="0">
            <a:spAutoFit/>
          </a:bodyPr>
          <a:lstStyle/>
          <a:p>
            <a:r>
              <a:rPr lang="zh-CN" altLang="en-US" sz="3200" b="1" dirty="0" smtClean="0">
                <a:solidFill>
                  <a:schemeClr val="tx2"/>
                </a:solidFill>
                <a:latin typeface="微软雅黑" panose="020B0503020204020204" charset="-122"/>
                <a:ea typeface="微软雅黑" panose="020B0503020204020204" charset="-122"/>
              </a:rPr>
              <a:t> </a:t>
            </a:r>
            <a:r>
              <a:rPr lang="en-US" altLang="zh-CN" sz="3200" b="1" dirty="0" smtClean="0">
                <a:solidFill>
                  <a:schemeClr val="tx2"/>
                </a:solidFill>
                <a:latin typeface="微软雅黑" panose="020B0503020204020204" charset="-122"/>
                <a:ea typeface="微软雅黑" panose="020B0503020204020204" charset="-122"/>
              </a:rPr>
              <a:t>4.3 </a:t>
            </a:r>
            <a:r>
              <a:rPr lang="zh-CN" altLang="en-US" sz="3200" b="1" dirty="0" smtClean="0">
                <a:solidFill>
                  <a:schemeClr val="tx2"/>
                </a:solidFill>
                <a:latin typeface="微软雅黑" panose="020B0503020204020204" charset="-122"/>
                <a:ea typeface="微软雅黑" panose="020B0503020204020204" charset="-122"/>
              </a:rPr>
              <a:t>勾选不同规范时，钢构件的局部稳定是如何控制的？</a:t>
            </a:r>
            <a:endParaRPr lang="zh-CN" altLang="en-US" sz="3200" b="1" dirty="0" smtClean="0">
              <a:solidFill>
                <a:schemeClr val="tx2"/>
              </a:solidFill>
              <a:latin typeface="微软雅黑" panose="020B0503020204020204" charset="-122"/>
              <a:ea typeface="微软雅黑" panose="020B0503020204020204" charset="-122"/>
            </a:endParaRPr>
          </a:p>
        </p:txBody>
      </p:sp>
      <p:sp>
        <p:nvSpPr>
          <p:cNvPr id="2" name="文本框 1"/>
          <p:cNvSpPr txBox="1"/>
          <p:nvPr/>
        </p:nvSpPr>
        <p:spPr>
          <a:xfrm>
            <a:off x="787400" y="907415"/>
            <a:ext cx="6428740" cy="5408295"/>
          </a:xfrm>
          <a:prstGeom prst="rect">
            <a:avLst/>
          </a:prstGeom>
          <a:noFill/>
        </p:spPr>
        <p:txBody>
          <a:bodyPr wrap="square" rtlCol="0">
            <a:spAutoFit/>
          </a:bodyPr>
          <a:lstStyle/>
          <a:p>
            <a:pPr marL="342900" indent="-342900">
              <a:lnSpc>
                <a:spcPct val="120000"/>
              </a:lnSpc>
              <a:buFont typeface="Wingdings" panose="05000000000000000000" charset="0"/>
              <a:buChar char="Ø"/>
            </a:pPr>
            <a:r>
              <a:rPr lang="zh-CN" altLang="en-US" sz="2400" dirty="0">
                <a:latin typeface="微软雅黑" panose="020B0503020204020204" charset="-122"/>
                <a:ea typeface="微软雅黑" panose="020B0503020204020204" charset="-122"/>
                <a:sym typeface="+mn-ea"/>
              </a:rPr>
              <a:t>按钢构件设计页选择的相应规范执行：</a:t>
            </a:r>
            <a:endParaRPr lang="zh-CN" altLang="en-US" sz="2400" dirty="0">
              <a:latin typeface="微软雅黑" panose="020B0503020204020204" charset="-122"/>
              <a:ea typeface="微软雅黑" panose="020B0503020204020204" charset="-122"/>
              <a:sym typeface="+mn-ea"/>
            </a:endParaRPr>
          </a:p>
          <a:p>
            <a:pPr indent="0">
              <a:lnSpc>
                <a:spcPct val="120000"/>
              </a:lnSpc>
              <a:buNone/>
            </a:pPr>
            <a:r>
              <a:rPr lang="en-US" altLang="zh-CN" sz="2400" dirty="0">
                <a:latin typeface="微软雅黑" panose="020B0503020204020204" charset="-122"/>
                <a:ea typeface="微软雅黑" panose="020B0503020204020204" charset="-122"/>
                <a:sym typeface="+mn-ea"/>
              </a:rPr>
              <a:t>1 </a:t>
            </a:r>
            <a:r>
              <a:rPr lang="zh-CN" altLang="en-US" sz="2400" dirty="0">
                <a:latin typeface="微软雅黑" panose="020B0503020204020204" charset="-122"/>
                <a:ea typeface="微软雅黑" panose="020B0503020204020204" charset="-122"/>
                <a:sym typeface="+mn-ea"/>
              </a:rPr>
              <a:t>仅勾选</a:t>
            </a:r>
            <a:r>
              <a:rPr lang="zh-CN" altLang="en-US" sz="2400" b="1" dirty="0">
                <a:latin typeface="微软雅黑" panose="020B0503020204020204" charset="-122"/>
                <a:ea typeface="微软雅黑" panose="020B0503020204020204" charset="-122"/>
                <a:sym typeface="+mn-ea"/>
              </a:rPr>
              <a:t>执行《钢标》</a:t>
            </a:r>
            <a:r>
              <a:rPr lang="zh-CN" altLang="en-US" sz="2400" dirty="0">
                <a:latin typeface="微软雅黑" panose="020B0503020204020204" charset="-122"/>
                <a:ea typeface="微软雅黑" panose="020B0503020204020204" charset="-122"/>
                <a:sym typeface="+mn-ea"/>
              </a:rPr>
              <a:t>，且勾选</a:t>
            </a:r>
            <a:r>
              <a:rPr lang="zh-CN" altLang="en-US" sz="2400" b="1" dirty="0">
                <a:latin typeface="微软雅黑" panose="020B0503020204020204" charset="-122"/>
                <a:ea typeface="微软雅黑" panose="020B0503020204020204" charset="-122"/>
                <a:sym typeface="+mn-ea"/>
              </a:rPr>
              <a:t>按宽厚比等级控制局部稳定</a:t>
            </a:r>
            <a:r>
              <a:rPr lang="zh-CN" altLang="en-US" sz="2400" dirty="0">
                <a:latin typeface="微软雅黑" panose="020B0503020204020204" charset="-122"/>
                <a:ea typeface="微软雅黑" panose="020B0503020204020204" charset="-122"/>
                <a:sym typeface="+mn-ea"/>
              </a:rPr>
              <a:t>：按宽厚比控制局部稳定则按《钢标》3.5.1控制</a:t>
            </a:r>
            <a:endParaRPr lang="zh-CN" altLang="en-US" sz="2400" dirty="0">
              <a:latin typeface="微软雅黑" panose="020B0503020204020204" charset="-122"/>
              <a:ea typeface="微软雅黑" panose="020B0503020204020204" charset="-122"/>
              <a:sym typeface="+mn-ea"/>
            </a:endParaRPr>
          </a:p>
          <a:p>
            <a:pPr indent="0">
              <a:lnSpc>
                <a:spcPct val="120000"/>
              </a:lnSpc>
              <a:buNone/>
            </a:pPr>
            <a:r>
              <a:rPr lang="en-US" altLang="zh-CN" sz="2400" dirty="0">
                <a:latin typeface="微软雅黑" panose="020B0503020204020204" charset="-122"/>
                <a:ea typeface="微软雅黑" panose="020B0503020204020204" charset="-122"/>
                <a:sym typeface="+mn-ea"/>
              </a:rPr>
              <a:t>2 </a:t>
            </a:r>
            <a:r>
              <a:rPr lang="zh-CN" altLang="en-US" sz="2400" dirty="0">
                <a:latin typeface="微软雅黑" panose="020B0503020204020204" charset="-122"/>
                <a:ea typeface="微软雅黑" panose="020B0503020204020204" charset="-122"/>
                <a:sym typeface="+mn-ea"/>
              </a:rPr>
              <a:t>仅勾选</a:t>
            </a:r>
            <a:r>
              <a:rPr lang="zh-CN" altLang="en-US" sz="2400" b="1" dirty="0">
                <a:latin typeface="微软雅黑" panose="020B0503020204020204" charset="-122"/>
                <a:ea typeface="微软雅黑" panose="020B0503020204020204" charset="-122"/>
                <a:sym typeface="+mn-ea"/>
              </a:rPr>
              <a:t>执行《高钢规》：</a:t>
            </a:r>
            <a:r>
              <a:rPr lang="zh-CN" altLang="en-US" sz="2400" dirty="0">
                <a:latin typeface="微软雅黑" panose="020B0503020204020204" charset="-122"/>
                <a:ea typeface="微软雅黑" panose="020B0503020204020204" charset="-122"/>
                <a:sym typeface="+mn-ea"/>
              </a:rPr>
              <a:t>按高钢规7.4.1执行</a:t>
            </a:r>
            <a:endParaRPr lang="zh-CN" altLang="en-US" sz="2400" dirty="0">
              <a:latin typeface="微软雅黑" panose="020B0503020204020204" charset="-122"/>
              <a:ea typeface="微软雅黑" panose="020B0503020204020204" charset="-122"/>
              <a:sym typeface="+mn-ea"/>
            </a:endParaRPr>
          </a:p>
          <a:p>
            <a:pPr indent="0">
              <a:lnSpc>
                <a:spcPct val="120000"/>
              </a:lnSpc>
              <a:buNone/>
            </a:pPr>
            <a:r>
              <a:rPr lang="en-US" altLang="zh-CN" sz="2400" dirty="0">
                <a:latin typeface="微软雅黑" panose="020B0503020204020204" charset="-122"/>
                <a:ea typeface="微软雅黑" panose="020B0503020204020204" charset="-122"/>
                <a:sym typeface="+mn-ea"/>
              </a:rPr>
              <a:t>3 </a:t>
            </a:r>
            <a:r>
              <a:rPr lang="zh-CN" altLang="en-US" sz="2400" b="1" dirty="0">
                <a:latin typeface="微软雅黑" panose="020B0503020204020204" charset="-122"/>
                <a:ea typeface="微软雅黑" panose="020B0503020204020204" charset="-122"/>
                <a:sym typeface="+mn-ea"/>
              </a:rPr>
              <a:t>同时勾选</a:t>
            </a:r>
            <a:r>
              <a:rPr lang="zh-CN" altLang="en-US" sz="2400" dirty="0">
                <a:latin typeface="微软雅黑" panose="020B0503020204020204" charset="-122"/>
                <a:ea typeface="微软雅黑" panose="020B0503020204020204" charset="-122"/>
                <a:sym typeface="+mn-ea"/>
              </a:rPr>
              <a:t>《钢标》宽厚比和执行《高钢规》时，执行钢标宽厚比</a:t>
            </a:r>
            <a:endParaRPr lang="zh-CN" altLang="en-US" sz="2400" dirty="0">
              <a:latin typeface="微软雅黑" panose="020B0503020204020204" charset="-122"/>
              <a:ea typeface="微软雅黑" panose="020B0503020204020204" charset="-122"/>
              <a:sym typeface="+mn-ea"/>
            </a:endParaRPr>
          </a:p>
          <a:p>
            <a:pPr indent="0">
              <a:lnSpc>
                <a:spcPct val="120000"/>
              </a:lnSpc>
              <a:buNone/>
            </a:pPr>
            <a:r>
              <a:rPr lang="en-US" altLang="zh-CN" sz="2400" dirty="0">
                <a:latin typeface="微软雅黑" panose="020B0503020204020204" charset="-122"/>
                <a:ea typeface="微软雅黑" panose="020B0503020204020204" charset="-122"/>
                <a:sym typeface="+mn-ea"/>
              </a:rPr>
              <a:t>4 </a:t>
            </a:r>
            <a:r>
              <a:rPr lang="zh-CN" altLang="en-US" sz="2400" dirty="0">
                <a:latin typeface="微软雅黑" panose="020B0503020204020204" charset="-122"/>
                <a:ea typeface="微软雅黑" panose="020B0503020204020204" charset="-122"/>
                <a:sym typeface="+mn-ea"/>
              </a:rPr>
              <a:t>都不勾选按</a:t>
            </a:r>
            <a:r>
              <a:rPr lang="zh-CN" altLang="en-US" sz="2400" b="1" dirty="0">
                <a:latin typeface="微软雅黑" panose="020B0503020204020204" charset="-122"/>
                <a:ea typeface="微软雅黑" panose="020B0503020204020204" charset="-122"/>
                <a:sym typeface="+mn-ea"/>
              </a:rPr>
              <a:t>《抗规》</a:t>
            </a:r>
            <a:r>
              <a:rPr lang="zh-CN" altLang="en-US" sz="2400" dirty="0">
                <a:latin typeface="微软雅黑" panose="020B0503020204020204" charset="-122"/>
                <a:ea typeface="微软雅黑" panose="020B0503020204020204" charset="-122"/>
                <a:sym typeface="+mn-ea"/>
              </a:rPr>
              <a:t>8.3.2执行。</a:t>
            </a:r>
            <a:endParaRPr lang="zh-CN" altLang="en-US" sz="2400" dirty="0">
              <a:latin typeface="微软雅黑" panose="020B0503020204020204" charset="-122"/>
              <a:ea typeface="微软雅黑" panose="020B0503020204020204" charset="-122"/>
              <a:sym typeface="+mn-ea"/>
            </a:endParaRPr>
          </a:p>
          <a:p>
            <a:pPr indent="0">
              <a:lnSpc>
                <a:spcPct val="120000"/>
              </a:lnSpc>
              <a:buNone/>
            </a:pPr>
            <a:endParaRPr lang="zh-CN" altLang="en-US" sz="2400" dirty="0">
              <a:latin typeface="微软雅黑" panose="020B0503020204020204" charset="-122"/>
              <a:ea typeface="微软雅黑" panose="020B0503020204020204" charset="-122"/>
              <a:sym typeface="+mn-ea"/>
            </a:endParaRPr>
          </a:p>
          <a:p>
            <a:pPr indent="0">
              <a:lnSpc>
                <a:spcPct val="120000"/>
              </a:lnSpc>
              <a:buNone/>
            </a:pPr>
            <a:r>
              <a:rPr lang="en-US" altLang="zh-CN" sz="2400" dirty="0">
                <a:latin typeface="微软雅黑" panose="020B0503020204020204" charset="-122"/>
                <a:ea typeface="微软雅黑" panose="020B0503020204020204" charset="-122"/>
                <a:sym typeface="+mn-ea"/>
              </a:rPr>
              <a:t>※ </a:t>
            </a:r>
            <a:r>
              <a:rPr lang="zh-CN" altLang="en-US" sz="2400" dirty="0">
                <a:latin typeface="微软雅黑" panose="020B0503020204020204" charset="-122"/>
                <a:ea typeface="微软雅黑" panose="020B0503020204020204" charset="-122"/>
                <a:sym typeface="+mn-ea"/>
              </a:rPr>
              <a:t>程序对梁按实际受力情况和参数设置确定按压弯还是纯弯设计，按压弯设计时，局部稳定也按压弯构件控制。</a:t>
            </a:r>
            <a:endParaRPr lang="zh-CN" altLang="en-US" sz="2400" dirty="0">
              <a:latin typeface="微软雅黑" panose="020B0503020204020204" charset="-122"/>
              <a:ea typeface="微软雅黑" panose="020B0503020204020204" charset="-122"/>
              <a:sym typeface="+mn-ea"/>
            </a:endParaRPr>
          </a:p>
        </p:txBody>
      </p:sp>
      <p:pic>
        <p:nvPicPr>
          <p:cNvPr id="4" name="图片 3"/>
          <p:cNvPicPr>
            <a:picLocks noChangeAspect="1"/>
          </p:cNvPicPr>
          <p:nvPr/>
        </p:nvPicPr>
        <p:blipFill>
          <a:blip r:embed="rId1"/>
          <a:srcRect r="40019"/>
          <a:stretch>
            <a:fillRect/>
          </a:stretch>
        </p:blipFill>
        <p:spPr>
          <a:xfrm>
            <a:off x="8380095" y="843280"/>
            <a:ext cx="3557905" cy="54305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35660" y="171450"/>
            <a:ext cx="10099675" cy="583565"/>
          </a:xfrm>
          <a:prstGeom prst="rect">
            <a:avLst/>
          </a:prstGeom>
          <a:noFill/>
        </p:spPr>
        <p:txBody>
          <a:bodyPr wrap="square" rtlCol="0">
            <a:spAutoFit/>
          </a:bodyPr>
          <a:lstStyle/>
          <a:p>
            <a:r>
              <a:rPr lang="zh-CN" altLang="en-US" sz="3200" b="1" dirty="0" smtClean="0">
                <a:solidFill>
                  <a:schemeClr val="tx2"/>
                </a:solidFill>
                <a:latin typeface="微软雅黑" panose="020B0503020204020204" charset="-122"/>
                <a:ea typeface="微软雅黑" panose="020B0503020204020204" charset="-122"/>
              </a:rPr>
              <a:t> </a:t>
            </a:r>
            <a:r>
              <a:rPr lang="en-US" altLang="zh-CN" sz="3200" b="1" dirty="0" smtClean="0">
                <a:solidFill>
                  <a:schemeClr val="tx2"/>
                </a:solidFill>
                <a:latin typeface="微软雅黑" panose="020B0503020204020204" charset="-122"/>
                <a:ea typeface="微软雅黑" panose="020B0503020204020204" charset="-122"/>
              </a:rPr>
              <a:t>4.4 </a:t>
            </a:r>
            <a:r>
              <a:rPr lang="zh-CN" altLang="en-US" sz="3200" b="1" dirty="0" smtClean="0">
                <a:solidFill>
                  <a:schemeClr val="tx2"/>
                </a:solidFill>
                <a:latin typeface="微软雅黑" panose="020B0503020204020204" charset="-122"/>
                <a:ea typeface="微软雅黑" panose="020B0503020204020204" charset="-122"/>
              </a:rPr>
              <a:t>勾选不同规范时，钢构件的局部稳定是如何控制的？</a:t>
            </a:r>
            <a:endParaRPr lang="zh-CN" altLang="en-US" sz="3200" b="1" dirty="0" smtClean="0">
              <a:solidFill>
                <a:schemeClr val="tx2"/>
              </a:solidFill>
              <a:latin typeface="微软雅黑" panose="020B0503020204020204" charset="-122"/>
              <a:ea typeface="微软雅黑" panose="020B0503020204020204" charset="-122"/>
            </a:endParaRPr>
          </a:p>
        </p:txBody>
      </p:sp>
      <p:sp>
        <p:nvSpPr>
          <p:cNvPr id="2" name="文本框 1"/>
          <p:cNvSpPr txBox="1"/>
          <p:nvPr/>
        </p:nvSpPr>
        <p:spPr>
          <a:xfrm>
            <a:off x="770890" y="785495"/>
            <a:ext cx="10164445" cy="977265"/>
          </a:xfrm>
          <a:prstGeom prst="rect">
            <a:avLst/>
          </a:prstGeom>
          <a:noFill/>
        </p:spPr>
        <p:txBody>
          <a:bodyPr wrap="square" rtlCol="0">
            <a:spAutoFit/>
          </a:bodyPr>
          <a:lstStyle/>
          <a:p>
            <a:pPr marL="342900" indent="-342900">
              <a:lnSpc>
                <a:spcPct val="120000"/>
              </a:lnSpc>
              <a:buFont typeface="Wingdings" panose="05000000000000000000" charset="0"/>
              <a:buChar char="Ø"/>
            </a:pPr>
            <a:r>
              <a:rPr lang="zh-CN" altLang="en-US" sz="2400" dirty="0">
                <a:latin typeface="微软雅黑" panose="020B0503020204020204" charset="-122"/>
                <a:ea typeface="微软雅黑" panose="020B0503020204020204" charset="-122"/>
                <a:sym typeface="+mn-ea"/>
              </a:rPr>
              <a:t>问题：计算结果中三层框架梁宽厚比等级均为S3级，与其他各层相同。但三层梁的高厚比超限。请帮忙查看原因。 </a:t>
            </a:r>
            <a:endParaRPr lang="zh-CN" altLang="en-US" sz="2400" dirty="0">
              <a:latin typeface="微软雅黑" panose="020B0503020204020204" charset="-122"/>
              <a:ea typeface="微软雅黑" panose="020B0503020204020204" charset="-122"/>
              <a:sym typeface="+mn-ea"/>
            </a:endParaRPr>
          </a:p>
        </p:txBody>
      </p:sp>
      <p:pic>
        <p:nvPicPr>
          <p:cNvPr id="77" name="图片 77"/>
          <p:cNvPicPr>
            <a:picLocks noChangeAspect="1"/>
          </p:cNvPicPr>
          <p:nvPr/>
        </p:nvPicPr>
        <p:blipFill>
          <a:blip r:embed="rId1"/>
          <a:stretch>
            <a:fillRect/>
          </a:stretch>
        </p:blipFill>
        <p:spPr>
          <a:xfrm>
            <a:off x="201930" y="1762760"/>
            <a:ext cx="6349365" cy="3237865"/>
          </a:xfrm>
          <a:prstGeom prst="rect">
            <a:avLst/>
          </a:prstGeom>
        </p:spPr>
      </p:pic>
      <p:pic>
        <p:nvPicPr>
          <p:cNvPr id="78" name="图片 78"/>
          <p:cNvPicPr>
            <a:picLocks noChangeAspect="1"/>
          </p:cNvPicPr>
          <p:nvPr/>
        </p:nvPicPr>
        <p:blipFill>
          <a:blip r:embed="rId2"/>
          <a:stretch>
            <a:fillRect/>
          </a:stretch>
        </p:blipFill>
        <p:spPr>
          <a:xfrm>
            <a:off x="6484620" y="1762760"/>
            <a:ext cx="5664835" cy="3237230"/>
          </a:xfrm>
          <a:prstGeom prst="rect">
            <a:avLst/>
          </a:prstGeom>
        </p:spPr>
      </p:pic>
      <p:sp>
        <p:nvSpPr>
          <p:cNvPr id="5" name="文本框 4"/>
          <p:cNvSpPr txBox="1"/>
          <p:nvPr/>
        </p:nvSpPr>
        <p:spPr>
          <a:xfrm>
            <a:off x="510540" y="5276215"/>
            <a:ext cx="10884535" cy="977265"/>
          </a:xfrm>
          <a:prstGeom prst="rect">
            <a:avLst/>
          </a:prstGeom>
          <a:noFill/>
        </p:spPr>
        <p:txBody>
          <a:bodyPr wrap="square" rtlCol="0">
            <a:spAutoFit/>
          </a:bodyPr>
          <a:p>
            <a:pPr marL="342900" indent="-342900">
              <a:lnSpc>
                <a:spcPct val="120000"/>
              </a:lnSpc>
              <a:buFont typeface="Wingdings" panose="05000000000000000000" charset="0"/>
              <a:buChar char="Ø"/>
            </a:pPr>
            <a:r>
              <a:rPr lang="zh-CN" altLang="en-US" sz="2400" dirty="0">
                <a:latin typeface="微软雅黑" panose="020B0503020204020204" charset="-122"/>
                <a:ea typeface="微软雅黑" panose="020B0503020204020204" charset="-122"/>
                <a:sym typeface="+mn-ea"/>
              </a:rPr>
              <a:t>受弯构件S3级Q355高厚比限值：93*SQRT(235/355)=75.67与四层梁一致。</a:t>
            </a:r>
            <a:endParaRPr lang="zh-CN" altLang="en-US" sz="2400" dirty="0">
              <a:latin typeface="微软雅黑" panose="020B0503020204020204" charset="-122"/>
              <a:ea typeface="微软雅黑" panose="020B0503020204020204" charset="-122"/>
              <a:sym typeface="+mn-ea"/>
            </a:endParaRPr>
          </a:p>
          <a:p>
            <a:pPr marL="342900" indent="-342900">
              <a:lnSpc>
                <a:spcPct val="120000"/>
              </a:lnSpc>
              <a:buFont typeface="Wingdings" panose="05000000000000000000" charset="0"/>
              <a:buChar char="Ø"/>
            </a:pPr>
            <a:endParaRPr lang="zh-CN" altLang="en-US" sz="2400" dirty="0">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35660" y="171450"/>
            <a:ext cx="10099675" cy="583565"/>
          </a:xfrm>
          <a:prstGeom prst="rect">
            <a:avLst/>
          </a:prstGeom>
          <a:noFill/>
        </p:spPr>
        <p:txBody>
          <a:bodyPr wrap="square" rtlCol="0">
            <a:spAutoFit/>
          </a:bodyPr>
          <a:lstStyle/>
          <a:p>
            <a:r>
              <a:rPr lang="zh-CN" altLang="en-US" sz="3200" b="1" dirty="0" smtClean="0">
                <a:solidFill>
                  <a:schemeClr val="tx2"/>
                </a:solidFill>
                <a:latin typeface="微软雅黑" panose="020B0503020204020204" charset="-122"/>
                <a:ea typeface="微软雅黑" panose="020B0503020204020204" charset="-122"/>
              </a:rPr>
              <a:t> </a:t>
            </a:r>
            <a:r>
              <a:rPr lang="en-US" altLang="zh-CN" sz="3200" b="1" dirty="0" smtClean="0">
                <a:solidFill>
                  <a:schemeClr val="tx2"/>
                </a:solidFill>
                <a:latin typeface="微软雅黑" panose="020B0503020204020204" charset="-122"/>
                <a:ea typeface="微软雅黑" panose="020B0503020204020204" charset="-122"/>
              </a:rPr>
              <a:t>4.4 </a:t>
            </a:r>
            <a:r>
              <a:rPr lang="zh-CN" altLang="en-US" sz="3200" b="1" dirty="0" smtClean="0">
                <a:solidFill>
                  <a:schemeClr val="tx2"/>
                </a:solidFill>
                <a:latin typeface="微软雅黑" panose="020B0503020204020204" charset="-122"/>
                <a:ea typeface="微软雅黑" panose="020B0503020204020204" charset="-122"/>
              </a:rPr>
              <a:t>勾选不同规范时，钢构件的局部稳定是如何控制的？</a:t>
            </a:r>
            <a:endParaRPr lang="zh-CN" altLang="en-US" sz="3200" b="1" dirty="0" smtClean="0">
              <a:solidFill>
                <a:schemeClr val="tx2"/>
              </a:solidFill>
              <a:latin typeface="微软雅黑" panose="020B0503020204020204" charset="-122"/>
              <a:ea typeface="微软雅黑" panose="020B0503020204020204" charset="-122"/>
            </a:endParaRPr>
          </a:p>
        </p:txBody>
      </p:sp>
      <p:sp>
        <p:nvSpPr>
          <p:cNvPr id="2" name="文本框 1"/>
          <p:cNvSpPr txBox="1"/>
          <p:nvPr/>
        </p:nvSpPr>
        <p:spPr>
          <a:xfrm>
            <a:off x="156210" y="755015"/>
            <a:ext cx="6582410" cy="5292725"/>
          </a:xfrm>
          <a:prstGeom prst="rect">
            <a:avLst/>
          </a:prstGeom>
          <a:noFill/>
        </p:spPr>
        <p:txBody>
          <a:bodyPr wrap="square" rtlCol="0">
            <a:spAutoFit/>
          </a:bodyPr>
          <a:lstStyle/>
          <a:p>
            <a:pPr marL="342900" indent="-342900">
              <a:lnSpc>
                <a:spcPct val="130000"/>
              </a:lnSpc>
              <a:buFont typeface="Wingdings" panose="05000000000000000000" charset="0"/>
              <a:buChar char="Ø"/>
            </a:pPr>
            <a:r>
              <a:rPr lang="zh-CN" altLang="en-US" sz="2000" dirty="0">
                <a:latin typeface="微软雅黑" panose="020B0503020204020204" charset="-122"/>
                <a:ea typeface="微软雅黑" panose="020B0503020204020204" charset="-122"/>
                <a:sym typeface="+mn-ea"/>
              </a:rPr>
              <a:t>查看前处理中钢构件设计信息：</a:t>
            </a:r>
            <a:r>
              <a:rPr lang="zh-CN" altLang="en-US" sz="2000" b="1" dirty="0">
                <a:latin typeface="微软雅黑" panose="020B0503020204020204" charset="-122"/>
                <a:ea typeface="微软雅黑" panose="020B0503020204020204" charset="-122"/>
                <a:sym typeface="+mn-ea"/>
              </a:rPr>
              <a:t>梁按压弯设计的控制轴压比为0.1。</a:t>
            </a:r>
            <a:endParaRPr lang="zh-CN" altLang="en-US" sz="2000" b="1" dirty="0">
              <a:latin typeface="微软雅黑" panose="020B0503020204020204" charset="-122"/>
              <a:ea typeface="微软雅黑" panose="020B0503020204020204" charset="-122"/>
              <a:sym typeface="+mn-ea"/>
            </a:endParaRPr>
          </a:p>
          <a:p>
            <a:pPr marL="342900" indent="-342900">
              <a:lnSpc>
                <a:spcPct val="130000"/>
              </a:lnSpc>
              <a:buFont typeface="Wingdings" panose="05000000000000000000" charset="0"/>
              <a:buChar char="Ø"/>
            </a:pPr>
            <a:r>
              <a:rPr lang="zh-CN" altLang="en-US" sz="2000" dirty="0">
                <a:latin typeface="微软雅黑" panose="020B0503020204020204" charset="-122"/>
                <a:ea typeface="微软雅黑" panose="020B0503020204020204" charset="-122"/>
                <a:sym typeface="+mn-ea"/>
              </a:rPr>
              <a:t>当轴压比(N/fA)小于设定值时，软件忽略轴力，按纯弯构件进行承载力验算及局部稳定控制；大于设定值时，不忽略轴力，按压弯构件进行承载力验算及局部稳定控制。</a:t>
            </a:r>
            <a:endParaRPr lang="zh-CN" altLang="en-US" sz="2000" dirty="0">
              <a:latin typeface="微软雅黑" panose="020B0503020204020204" charset="-122"/>
              <a:ea typeface="微软雅黑" panose="020B0503020204020204" charset="-122"/>
              <a:sym typeface="+mn-ea"/>
            </a:endParaRPr>
          </a:p>
          <a:p>
            <a:pPr marL="342900" indent="-342900">
              <a:lnSpc>
                <a:spcPct val="130000"/>
              </a:lnSpc>
              <a:buFont typeface="Wingdings" panose="05000000000000000000" charset="0"/>
              <a:buChar char="Ø"/>
            </a:pPr>
            <a:r>
              <a:rPr lang="zh-CN" altLang="en-US" sz="2000" dirty="0">
                <a:latin typeface="微软雅黑" panose="020B0503020204020204" charset="-122"/>
                <a:ea typeface="微软雅黑" panose="020B0503020204020204" charset="-122"/>
                <a:sym typeface="+mn-ea"/>
              </a:rPr>
              <a:t>查看梁详细构件信息，梁截面面积为A=12576mm2 ，查看梁组合内力最大轴压力为979.3KN</a:t>
            </a:r>
            <a:endParaRPr lang="zh-CN" altLang="en-US" sz="2000" dirty="0">
              <a:latin typeface="微软雅黑" panose="020B0503020204020204" charset="-122"/>
              <a:ea typeface="微软雅黑" panose="020B0503020204020204" charset="-122"/>
              <a:sym typeface="+mn-ea"/>
            </a:endParaRPr>
          </a:p>
          <a:p>
            <a:pPr marL="342900" indent="-342900">
              <a:lnSpc>
                <a:spcPct val="130000"/>
              </a:lnSpc>
              <a:buFont typeface="Wingdings" panose="05000000000000000000" charset="0"/>
              <a:buChar char="Ø"/>
            </a:pPr>
            <a:r>
              <a:rPr lang="zh-CN" altLang="en-US" sz="2000" dirty="0">
                <a:latin typeface="微软雅黑" panose="020B0503020204020204" charset="-122"/>
                <a:ea typeface="微软雅黑" panose="020B0503020204020204" charset="-122"/>
                <a:sym typeface="+mn-ea"/>
              </a:rPr>
              <a:t>轴压比：979300/12576/305=0.255&gt;0.1，故程序按压弯构件控制局部稳定，即采用压弯构件的腹板高厚比。</a:t>
            </a:r>
            <a:endParaRPr lang="zh-CN" altLang="en-US" sz="2000" dirty="0">
              <a:latin typeface="微软雅黑" panose="020B0503020204020204" charset="-122"/>
              <a:ea typeface="微软雅黑" panose="020B0503020204020204" charset="-122"/>
              <a:sym typeface="+mn-ea"/>
            </a:endParaRPr>
          </a:p>
          <a:p>
            <a:pPr marL="342900" indent="-342900">
              <a:lnSpc>
                <a:spcPct val="130000"/>
              </a:lnSpc>
              <a:buFont typeface="Wingdings" panose="05000000000000000000" charset="0"/>
              <a:buChar char="Ø"/>
            </a:pPr>
            <a:r>
              <a:rPr lang="zh-CN" altLang="en-US" sz="2000" dirty="0">
                <a:latin typeface="微软雅黑" panose="020B0503020204020204" charset="-122"/>
                <a:ea typeface="微软雅黑" panose="020B0503020204020204" charset="-122"/>
                <a:sym typeface="+mn-ea"/>
              </a:rPr>
              <a:t>将此系数设置为0.3验证，轴压比小于0.3，应按纯弯构件控制局部稳定。</a:t>
            </a:r>
            <a:endParaRPr lang="zh-CN" altLang="en-US" sz="2000" dirty="0">
              <a:latin typeface="微软雅黑" panose="020B0503020204020204" charset="-122"/>
              <a:ea typeface="微软雅黑" panose="020B0503020204020204" charset="-122"/>
              <a:sym typeface="+mn-ea"/>
            </a:endParaRPr>
          </a:p>
        </p:txBody>
      </p:sp>
      <p:pic>
        <p:nvPicPr>
          <p:cNvPr id="79" name="图片 79"/>
          <p:cNvPicPr>
            <a:picLocks noChangeAspect="1"/>
          </p:cNvPicPr>
          <p:nvPr/>
        </p:nvPicPr>
        <p:blipFill>
          <a:blip r:embed="rId1"/>
          <a:srcRect l="5871" t="16060" b="58740"/>
          <a:stretch>
            <a:fillRect/>
          </a:stretch>
        </p:blipFill>
        <p:spPr>
          <a:xfrm>
            <a:off x="7071360" y="816610"/>
            <a:ext cx="4968240" cy="1318260"/>
          </a:xfrm>
          <a:prstGeom prst="rect">
            <a:avLst/>
          </a:prstGeom>
        </p:spPr>
      </p:pic>
      <p:pic>
        <p:nvPicPr>
          <p:cNvPr id="80" name="图片 80"/>
          <p:cNvPicPr>
            <a:picLocks noChangeAspect="1"/>
          </p:cNvPicPr>
          <p:nvPr/>
        </p:nvPicPr>
        <p:blipFill>
          <a:blip r:embed="rId2"/>
          <a:stretch>
            <a:fillRect/>
          </a:stretch>
        </p:blipFill>
        <p:spPr>
          <a:xfrm>
            <a:off x="8070215" y="2817495"/>
            <a:ext cx="3969385" cy="1743710"/>
          </a:xfrm>
          <a:prstGeom prst="rect">
            <a:avLst/>
          </a:prstGeom>
        </p:spPr>
      </p:pic>
      <p:pic>
        <p:nvPicPr>
          <p:cNvPr id="81" name="图片 81"/>
          <p:cNvPicPr>
            <a:picLocks noChangeAspect="1"/>
          </p:cNvPicPr>
          <p:nvPr/>
        </p:nvPicPr>
        <p:blipFill>
          <a:blip r:embed="rId3"/>
          <a:stretch>
            <a:fillRect/>
          </a:stretch>
        </p:blipFill>
        <p:spPr>
          <a:xfrm>
            <a:off x="8126095" y="4561205"/>
            <a:ext cx="3913505" cy="1738630"/>
          </a:xfrm>
          <a:prstGeom prst="rect">
            <a:avLst/>
          </a:prstGeom>
        </p:spPr>
      </p:pic>
      <p:pic>
        <p:nvPicPr>
          <p:cNvPr id="4" name="图片 79"/>
          <p:cNvPicPr>
            <a:picLocks noChangeAspect="1"/>
          </p:cNvPicPr>
          <p:nvPr/>
        </p:nvPicPr>
        <p:blipFill>
          <a:blip r:embed="rId1"/>
          <a:srcRect l="5871" t="85992" b="959"/>
          <a:stretch>
            <a:fillRect/>
          </a:stretch>
        </p:blipFill>
        <p:spPr>
          <a:xfrm>
            <a:off x="7071360" y="2134870"/>
            <a:ext cx="4968240" cy="682625"/>
          </a:xfrm>
          <a:prstGeom prst="rect">
            <a:avLst/>
          </a:prstGeom>
        </p:spPr>
      </p:pic>
      <p:pic>
        <p:nvPicPr>
          <p:cNvPr id="84" name="图片 84"/>
          <p:cNvPicPr>
            <a:picLocks noChangeAspect="1"/>
          </p:cNvPicPr>
          <p:nvPr/>
        </p:nvPicPr>
        <p:blipFill>
          <a:blip r:embed="rId4"/>
          <a:srcRect r="28489"/>
          <a:stretch>
            <a:fillRect/>
          </a:stretch>
        </p:blipFill>
        <p:spPr>
          <a:xfrm>
            <a:off x="6738620" y="2817495"/>
            <a:ext cx="5300980" cy="34829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7173493" y="6411401"/>
            <a:ext cx="2700339" cy="315913"/>
          </a:xfrm>
        </p:spPr>
        <p:txBody>
          <a:bodyPr/>
          <a:lstStyle/>
          <a:p>
            <a:pPr>
              <a:defRPr/>
            </a:pPr>
            <a:fld id="{A46037C8-5B0A-4AE1-9877-D75452A8BEB9}" type="slidenum">
              <a:rPr lang="zh-CN" altLang="en-US" smtClean="0"/>
            </a:fld>
            <a:endParaRPr lang="zh-CN" altLang="en-US"/>
          </a:p>
        </p:txBody>
      </p:sp>
      <p:sp>
        <p:nvSpPr>
          <p:cNvPr id="15" name="内容占位符 2"/>
          <p:cNvSpPr txBox="1"/>
          <p:nvPr/>
        </p:nvSpPr>
        <p:spPr bwMode="auto">
          <a:xfrm>
            <a:off x="431800" y="1257300"/>
            <a:ext cx="11760200" cy="4572000"/>
          </a:xfrm>
          <a:prstGeom prst="rect">
            <a:avLst/>
          </a:prstGeom>
          <a:noFill/>
          <a:ln w="9525">
            <a:noFill/>
            <a:miter lim="800000"/>
          </a:ln>
        </p:spPr>
        <p:txBody>
          <a:bodyPr vert="horz" wrap="square" lIns="121920" tIns="60960" rIns="121920" bIns="60960" numCol="1" anchor="t" anchorCtr="0" compatLnSpc="1"/>
          <a:lstStyle>
            <a:lvl1pPr marL="0" indent="0" algn="l" rtl="0" eaLnBrk="0" fontAlgn="base" hangingPunct="0">
              <a:spcBef>
                <a:spcPct val="20000"/>
              </a:spcBef>
              <a:spcAft>
                <a:spcPct val="0"/>
              </a:spcAft>
              <a:buFont typeface="Arial" panose="020B0604020202020204" pitchFamily="34" charset="0"/>
              <a:buNone/>
              <a:defRPr sz="2800" b="1" kern="1200">
                <a:solidFill>
                  <a:schemeClr val="tx1"/>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000" b="1"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buFont typeface="Wingdings" panose="05000000000000000000" pitchFamily="2" charset="2"/>
              <a:buChar char="Ø"/>
            </a:pPr>
            <a:r>
              <a:rPr lang="zh-CN" altLang="en-US" sz="3600" dirty="0">
                <a:latin typeface="微软雅黑" panose="020B0503020204020204" charset="-122"/>
                <a:ea typeface="微软雅黑" panose="020B0503020204020204" charset="-122"/>
                <a:cs typeface="微软雅黑" panose="020B0503020204020204" charset="-122"/>
              </a:rPr>
              <a:t>全国技术服务热线：</a:t>
            </a:r>
            <a:r>
              <a:rPr lang="en-US" altLang="zh-CN" sz="3600" dirty="0">
                <a:latin typeface="微软雅黑" panose="020B0503020204020204" charset="-122"/>
                <a:ea typeface="微软雅黑" panose="020B0503020204020204" charset="-122"/>
                <a:cs typeface="微软雅黑" panose="020B0503020204020204" charset="-122"/>
              </a:rPr>
              <a:t>010-86489797</a:t>
            </a:r>
            <a:endParaRPr lang="en-US" altLang="zh-CN" sz="3600" dirty="0">
              <a:latin typeface="微软雅黑" panose="020B0503020204020204" charset="-122"/>
              <a:ea typeface="微软雅黑" panose="020B0503020204020204" charset="-122"/>
              <a:cs typeface="微软雅黑" panose="020B0503020204020204" charset="-122"/>
            </a:endParaRPr>
          </a:p>
          <a:p>
            <a:pPr marL="457200" indent="-457200">
              <a:buFont typeface="Wingdings" panose="05000000000000000000" pitchFamily="2" charset="2"/>
              <a:buChar char="Ø"/>
            </a:pPr>
            <a:r>
              <a:rPr lang="zh-CN" altLang="en-US" sz="3600" dirty="0">
                <a:latin typeface="微软雅黑" panose="020B0503020204020204" charset="-122"/>
                <a:ea typeface="微软雅黑" panose="020B0503020204020204" charset="-122"/>
                <a:cs typeface="微软雅黑" panose="020B0503020204020204" charset="-122"/>
              </a:rPr>
              <a:t>全国技术服务邮箱：</a:t>
            </a:r>
            <a:r>
              <a:rPr lang="en-US" altLang="zh-CN" sz="3600" dirty="0">
                <a:latin typeface="微软雅黑" panose="020B0503020204020204" charset="-122"/>
                <a:ea typeface="微软雅黑" panose="020B0503020204020204" charset="-122"/>
                <a:cs typeface="微软雅黑" panose="020B0503020204020204" charset="-122"/>
                <a:hlinkClick r:id="rId1"/>
              </a:rPr>
              <a:t>support@yjk.cn</a:t>
            </a:r>
            <a:endParaRPr lang="en-US" altLang="zh-CN" sz="3600" dirty="0">
              <a:latin typeface="微软雅黑" panose="020B0503020204020204" charset="-122"/>
              <a:ea typeface="微软雅黑" panose="020B0503020204020204" charset="-122"/>
              <a:cs typeface="微软雅黑" panose="020B0503020204020204" charset="-122"/>
            </a:endParaRPr>
          </a:p>
          <a:p>
            <a:pPr marL="457200" indent="-457200">
              <a:buFont typeface="Wingdings" panose="05000000000000000000" pitchFamily="2" charset="2"/>
              <a:buChar char="Ø"/>
            </a:pPr>
            <a:r>
              <a:rPr lang="zh-CN" altLang="en-US" sz="3600" dirty="0">
                <a:latin typeface="微软雅黑" panose="020B0503020204020204" charset="-122"/>
                <a:ea typeface="微软雅黑" panose="020B0503020204020204" charset="-122"/>
                <a:cs typeface="微软雅黑" panose="020B0503020204020204" charset="-122"/>
              </a:rPr>
              <a:t>官方网站：</a:t>
            </a:r>
            <a:r>
              <a:rPr lang="en-US" altLang="zh-CN" sz="3600" dirty="0">
                <a:latin typeface="微软雅黑" panose="020B0503020204020204" charset="-122"/>
                <a:ea typeface="微软雅黑" panose="020B0503020204020204" charset="-122"/>
                <a:cs typeface="微软雅黑" panose="020B0503020204020204" charset="-122"/>
              </a:rPr>
              <a:t>yjk.cn</a:t>
            </a:r>
            <a:endParaRPr lang="en-US" altLang="zh-CN" sz="3600" dirty="0">
              <a:latin typeface="微软雅黑" panose="020B0503020204020204" charset="-122"/>
              <a:ea typeface="微软雅黑" panose="020B0503020204020204" charset="-122"/>
              <a:cs typeface="微软雅黑" panose="020B0503020204020204" charset="-122"/>
            </a:endParaRPr>
          </a:p>
          <a:p>
            <a:r>
              <a:rPr lang="zh-CN" altLang="en-US" sz="3600" dirty="0">
                <a:latin typeface="微软雅黑" panose="020B0503020204020204" charset="-122"/>
                <a:ea typeface="微软雅黑" panose="020B0503020204020204" charset="-122"/>
                <a:cs typeface="微软雅黑" panose="020B0503020204020204" charset="-122"/>
              </a:rPr>
              <a:t>（产品教学，常见问题答疑，微课堂）</a:t>
            </a:r>
            <a:endParaRPr lang="en-US" altLang="zh-CN" sz="3600" dirty="0">
              <a:latin typeface="微软雅黑" panose="020B0503020204020204" charset="-122"/>
              <a:ea typeface="微软雅黑" panose="020B0503020204020204" charset="-122"/>
              <a:cs typeface="微软雅黑" panose="020B0503020204020204" charset="-122"/>
            </a:endParaRPr>
          </a:p>
          <a:p>
            <a:pPr marL="457200" indent="-457200">
              <a:buFont typeface="Wingdings" panose="05000000000000000000" pitchFamily="2" charset="2"/>
              <a:buChar char="Ø"/>
            </a:pPr>
            <a:r>
              <a:rPr lang="zh-CN" altLang="en-US" sz="3600" dirty="0">
                <a:latin typeface="微软雅黑" panose="020B0503020204020204" charset="-122"/>
                <a:ea typeface="微软雅黑" panose="020B0503020204020204" charset="-122"/>
                <a:cs typeface="微软雅黑" panose="020B0503020204020204" charset="-122"/>
              </a:rPr>
              <a:t>微信公众号：盈建科</a:t>
            </a:r>
            <a:endParaRPr lang="en-US" altLang="zh-CN" sz="3600" dirty="0">
              <a:latin typeface="微软雅黑" panose="020B0503020204020204" charset="-122"/>
              <a:ea typeface="微软雅黑" panose="020B0503020204020204" charset="-122"/>
              <a:cs typeface="微软雅黑" panose="020B0503020204020204" charset="-122"/>
            </a:endParaRPr>
          </a:p>
          <a:p>
            <a:r>
              <a:rPr lang="zh-CN" altLang="en-US" sz="3600" dirty="0">
                <a:latin typeface="微软雅黑" panose="020B0503020204020204" charset="-122"/>
                <a:ea typeface="微软雅黑" panose="020B0503020204020204" charset="-122"/>
                <a:cs typeface="微软雅黑" panose="020B0503020204020204" charset="-122"/>
              </a:rPr>
              <a:t>（专题课程直播，短视频技术周刊）</a:t>
            </a:r>
            <a:endParaRPr lang="en-US" altLang="zh-CN" sz="3600" dirty="0">
              <a:latin typeface="微软雅黑" panose="020B0503020204020204" charset="-122"/>
              <a:ea typeface="微软雅黑" panose="020B0503020204020204" charset="-122"/>
              <a:cs typeface="微软雅黑" panose="020B0503020204020204" charset="-122"/>
            </a:endParaRPr>
          </a:p>
          <a:p>
            <a:pPr marL="381000" indent="-381000">
              <a:buFont typeface="Wingdings" panose="05000000000000000000" pitchFamily="2" charset="2"/>
              <a:buChar char="Ø"/>
            </a:pPr>
            <a:endParaRPr lang="zh-CN" altLang="en-US" sz="3600" dirty="0">
              <a:latin typeface="微软雅黑" panose="020B0503020204020204" charset="-122"/>
              <a:ea typeface="微软雅黑" panose="020B0503020204020204" charset="-122"/>
              <a:cs typeface="微软雅黑" panose="020B0503020204020204" charset="-122"/>
            </a:endParaRPr>
          </a:p>
        </p:txBody>
      </p:sp>
      <p:pic>
        <p:nvPicPr>
          <p:cNvPr id="18" name="图片 17" descr="微信图片_20211022174555"/>
          <p:cNvPicPr>
            <a:picLocks noChangeAspect="1"/>
          </p:cNvPicPr>
          <p:nvPr/>
        </p:nvPicPr>
        <p:blipFill>
          <a:blip r:embed="rId2"/>
          <a:srcRect l="4103" r="6154"/>
          <a:stretch>
            <a:fillRect/>
          </a:stretch>
        </p:blipFill>
        <p:spPr>
          <a:xfrm>
            <a:off x="8722578" y="1474491"/>
            <a:ext cx="2762696" cy="3054753"/>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custDataLst>
              <p:tags r:id="rId1"/>
            </p:custDataLst>
          </p:nvPr>
        </p:nvSpPr>
        <p:spPr/>
        <p:txBody>
          <a:bodyPr/>
          <a:lstStyle/>
          <a:p>
            <a:r>
              <a:rPr spc="0"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感谢您的观看</a:t>
            </a:r>
            <a:endParaRPr lang="zh-CN" altLang="en-US" spc="0"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p:txBody>
      </p:sp>
      <p:sp>
        <p:nvSpPr>
          <p:cNvPr id="11" name="文本占位符 10"/>
          <p:cNvSpPr>
            <a:spLocks noGrp="1"/>
          </p:cNvSpPr>
          <p:nvPr>
            <p:ph type="body" sz="quarter" idx="13"/>
            <p:custDataLst>
              <p:tags r:id="rId2"/>
            </p:custDataLst>
          </p:nvPr>
        </p:nvSpPr>
        <p:spPr/>
        <p:txBody>
          <a:bodyPr>
            <a:normAutofit/>
          </a:bodyPr>
          <a:lstStyle/>
          <a:p>
            <a:r>
              <a:rPr lang="en-US" altLang="zh-CN" b="1">
                <a:effectLst>
                  <a:outerShdw blurRad="38100" dist="38100" dir="2700000" algn="tl">
                    <a:srgbClr val="000000">
                      <a:alpha val="43137"/>
                    </a:srgbClr>
                  </a:outerShdw>
                </a:effectLst>
                <a:latin typeface="微软雅黑" panose="020B0503020204020204" charset="-122"/>
                <a:sym typeface="+mn-ea"/>
              </a:rPr>
              <a:t>Thanks for viewing</a:t>
            </a:r>
            <a:endParaRPr lang="zh-CN" altLang="en-US"/>
          </a:p>
        </p:txBody>
      </p:sp>
    </p:spTree>
    <p:custDataLst>
      <p:tags r:id="rId3"/>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873760" y="187325"/>
            <a:ext cx="4956175" cy="583565"/>
          </a:xfrm>
          <a:prstGeom prst="rect">
            <a:avLst/>
          </a:prstGeom>
          <a:noFill/>
        </p:spPr>
        <p:txBody>
          <a:bodyPr wrap="square" rtlCol="0">
            <a:spAutoFit/>
          </a:bodyPr>
          <a:lstStyle/>
          <a:p>
            <a:pPr algn="l">
              <a:lnSpc>
                <a:spcPct val="100000"/>
              </a:lnSpc>
              <a:buClrTx/>
              <a:buSzTx/>
              <a:buFont typeface="Wingdings" panose="05000000000000000000" charset="0"/>
            </a:pPr>
            <a:r>
              <a:rPr lang="zh-CN" altLang="en-US" sz="3200" b="1" dirty="0" smtClean="0">
                <a:solidFill>
                  <a:schemeClr val="tx2"/>
                </a:solidFill>
                <a:latin typeface="微软雅黑" panose="020B0503020204020204" charset="-122"/>
                <a:ea typeface="微软雅黑" panose="020B0503020204020204" charset="-122"/>
              </a:rPr>
              <a:t>1.1建模</a:t>
            </a:r>
            <a:r>
              <a:rPr lang="en-US" altLang="zh-CN" sz="3200" b="1" dirty="0" smtClean="0">
                <a:solidFill>
                  <a:schemeClr val="tx2"/>
                </a:solidFill>
                <a:latin typeface="微软雅黑" panose="020B0503020204020204" charset="-122"/>
                <a:ea typeface="微软雅黑" panose="020B0503020204020204" charset="-122"/>
              </a:rPr>
              <a:t>-</a:t>
            </a:r>
            <a:r>
              <a:rPr lang="zh-CN" altLang="en-US" sz="3200" b="1" dirty="0" smtClean="0">
                <a:solidFill>
                  <a:schemeClr val="tx2"/>
                </a:solidFill>
                <a:latin typeface="微软雅黑" panose="020B0503020204020204" charset="-122"/>
                <a:ea typeface="微软雅黑" panose="020B0503020204020204" charset="-122"/>
                <a:sym typeface="+mn-ea"/>
              </a:rPr>
              <a:t>新增钢楼梯建模</a:t>
            </a:r>
            <a:endParaRPr lang="zh-CN" altLang="en-US" sz="3200" b="1" dirty="0" smtClean="0">
              <a:solidFill>
                <a:schemeClr val="tx2"/>
              </a:solidFill>
              <a:latin typeface="微软雅黑" panose="020B0503020204020204" charset="-122"/>
              <a:ea typeface="微软雅黑" panose="020B0503020204020204" charset="-122"/>
              <a:sym typeface="+mn-ea"/>
            </a:endParaRPr>
          </a:p>
        </p:txBody>
      </p:sp>
      <p:sp>
        <p:nvSpPr>
          <p:cNvPr id="22" name="文本框 21"/>
          <p:cNvSpPr txBox="1"/>
          <p:nvPr/>
        </p:nvSpPr>
        <p:spPr>
          <a:xfrm>
            <a:off x="240665" y="1292850"/>
            <a:ext cx="4663440" cy="1727835"/>
          </a:xfrm>
          <a:prstGeom prst="rect">
            <a:avLst/>
          </a:prstGeom>
          <a:noFill/>
        </p:spPr>
        <p:txBody>
          <a:bodyPr wrap="square" rtlCol="0">
            <a:spAutoFit/>
          </a:bodyPr>
          <a:lstStyle/>
          <a:p>
            <a:pPr marL="457200" indent="-457200">
              <a:lnSpc>
                <a:spcPct val="140000"/>
              </a:lnSpc>
              <a:buFont typeface="Wingdings" panose="05000000000000000000" charset="0"/>
              <a:buChar char="Ø"/>
            </a:pPr>
            <a:r>
              <a:rPr lang="zh-CN" altLang="en-US" sz="2800" dirty="0">
                <a:solidFill>
                  <a:schemeClr val="tx1"/>
                </a:solidFill>
                <a:latin typeface="微软雅黑" panose="020B0503020204020204" charset="-122"/>
                <a:ea typeface="微软雅黑" panose="020B0503020204020204" charset="-122"/>
                <a:sym typeface="Microsoft Tai Le" panose="020B0502040204020203" charset="0"/>
              </a:rPr>
              <a:t>可布置双跑、三跑钢楼梯</a:t>
            </a:r>
            <a:endParaRPr lang="zh-CN" altLang="en-US" sz="2800" dirty="0">
              <a:solidFill>
                <a:schemeClr val="tx1"/>
              </a:solidFill>
              <a:latin typeface="微软雅黑" panose="020B0503020204020204" charset="-122"/>
              <a:ea typeface="微软雅黑" panose="020B0503020204020204" charset="-122"/>
              <a:sym typeface="Microsoft Tai Le" panose="020B0502040204020203" charset="0"/>
            </a:endParaRPr>
          </a:p>
          <a:p>
            <a:pPr marL="457200" indent="-457200">
              <a:lnSpc>
                <a:spcPct val="140000"/>
              </a:lnSpc>
              <a:buFont typeface="Wingdings" panose="05000000000000000000" charset="0"/>
              <a:buChar char="Ø"/>
            </a:pPr>
            <a:r>
              <a:rPr lang="zh-CN" altLang="en-US" sz="2800" dirty="0">
                <a:solidFill>
                  <a:schemeClr val="tx1"/>
                </a:solidFill>
                <a:latin typeface="微软雅黑" panose="020B0503020204020204" charset="-122"/>
                <a:ea typeface="微软雅黑" panose="020B0503020204020204" charset="-122"/>
                <a:sym typeface="Microsoft Tai Le" panose="020B0502040204020203" charset="0"/>
              </a:rPr>
              <a:t>可计算钢楼梯的刚度</a:t>
            </a:r>
            <a:endParaRPr kumimoji="1" lang="zh-CN" altLang="en-US" sz="2800" b="1" dirty="0">
              <a:solidFill>
                <a:srgbClr val="FFFF00"/>
              </a:solidFill>
              <a:latin typeface="微软雅黑" panose="020B0503020204020204" charset="-122"/>
              <a:ea typeface="微软雅黑" panose="020B0503020204020204" charset="-122"/>
              <a:sym typeface="Microsoft Tai Le" panose="020B0502040204020203" charset="0"/>
            </a:endParaRPr>
          </a:p>
          <a:p>
            <a:pPr marL="457200" indent="-457200"/>
            <a:endParaRPr lang="zh-CN" altLang="en-US" sz="2800" dirty="0">
              <a:solidFill>
                <a:schemeClr val="tx2"/>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1"/>
          <a:stretch>
            <a:fillRect/>
          </a:stretch>
        </p:blipFill>
        <p:spPr>
          <a:xfrm>
            <a:off x="6058535" y="70485"/>
            <a:ext cx="6015355" cy="4540250"/>
          </a:xfrm>
          <a:prstGeom prst="rect">
            <a:avLst/>
          </a:prstGeom>
        </p:spPr>
      </p:pic>
      <p:pic>
        <p:nvPicPr>
          <p:cNvPr id="7" name="图片 6"/>
          <p:cNvPicPr>
            <a:picLocks noChangeAspect="1"/>
          </p:cNvPicPr>
          <p:nvPr/>
        </p:nvPicPr>
        <p:blipFill>
          <a:blip r:embed="rId2"/>
          <a:srcRect l="2902" r="2902"/>
          <a:stretch>
            <a:fillRect/>
          </a:stretch>
        </p:blipFill>
        <p:spPr>
          <a:xfrm>
            <a:off x="4904105" y="855980"/>
            <a:ext cx="1154430" cy="3754755"/>
          </a:xfrm>
          <a:prstGeom prst="rect">
            <a:avLst/>
          </a:prstGeom>
        </p:spPr>
      </p:pic>
      <p:pic>
        <p:nvPicPr>
          <p:cNvPr id="9" name="图片 8"/>
          <p:cNvPicPr>
            <a:picLocks noChangeAspect="1"/>
          </p:cNvPicPr>
          <p:nvPr/>
        </p:nvPicPr>
        <p:blipFill>
          <a:blip r:embed="rId3"/>
          <a:srcRect t="3159" b="918"/>
          <a:stretch>
            <a:fillRect/>
          </a:stretch>
        </p:blipFill>
        <p:spPr>
          <a:xfrm>
            <a:off x="428625" y="3609975"/>
            <a:ext cx="4961255" cy="2444750"/>
          </a:xfrm>
          <a:prstGeom prst="rect">
            <a:avLst/>
          </a:prstGeom>
          <a:ln>
            <a:solidFill>
              <a:schemeClr val="bg1"/>
            </a:solidFill>
          </a:ln>
        </p:spPr>
      </p:pic>
      <p:pic>
        <p:nvPicPr>
          <p:cNvPr id="8" name="图片 7"/>
          <p:cNvPicPr>
            <a:picLocks noChangeAspect="1"/>
          </p:cNvPicPr>
          <p:nvPr/>
        </p:nvPicPr>
        <p:blipFill>
          <a:blip r:embed="rId4"/>
          <a:srcRect l="58908" t="32133" r="1827" b="40324"/>
          <a:stretch>
            <a:fillRect/>
          </a:stretch>
        </p:blipFill>
        <p:spPr>
          <a:xfrm>
            <a:off x="9406890" y="4610735"/>
            <a:ext cx="2667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6800260" y="828039"/>
            <a:ext cx="4827640" cy="2351197"/>
          </a:xfrm>
          <a:prstGeom prst="rect">
            <a:avLst/>
          </a:prstGeom>
          <a:ln w="41275">
            <a:noFill/>
          </a:ln>
        </p:spPr>
      </p:pic>
      <p:pic>
        <p:nvPicPr>
          <p:cNvPr id="7" name="图片 6"/>
          <p:cNvPicPr>
            <a:picLocks noChangeAspect="1"/>
          </p:cNvPicPr>
          <p:nvPr/>
        </p:nvPicPr>
        <p:blipFill>
          <a:blip r:embed="rId2"/>
          <a:stretch>
            <a:fillRect/>
          </a:stretch>
        </p:blipFill>
        <p:spPr>
          <a:xfrm>
            <a:off x="8903380" y="3206134"/>
            <a:ext cx="2734609" cy="2530828"/>
          </a:xfrm>
          <a:prstGeom prst="rect">
            <a:avLst/>
          </a:prstGeom>
          <a:ln w="41275">
            <a:noFill/>
          </a:ln>
        </p:spPr>
      </p:pic>
      <p:sp>
        <p:nvSpPr>
          <p:cNvPr id="16" name="文本框 15"/>
          <p:cNvSpPr txBox="1"/>
          <p:nvPr/>
        </p:nvSpPr>
        <p:spPr>
          <a:xfrm>
            <a:off x="8693785" y="5709920"/>
            <a:ext cx="3152775" cy="706755"/>
          </a:xfrm>
          <a:prstGeom prst="rect">
            <a:avLst/>
          </a:prstGeom>
          <a:noFill/>
          <a:ln>
            <a:noFill/>
          </a:ln>
          <a:extLst>
            <a:ext uri="{909E8E84-426E-40DD-AFC4-6F175D3DCCD1}">
              <a14:hiddenFill xmlns:a14="http://schemas.microsoft.com/office/drawing/2010/main">
                <a:solidFill>
                  <a:schemeClr val="accent1">
                    <a:lumMod val="75000"/>
                  </a:schemeClr>
                </a:solidFill>
              </a14:hiddenFill>
            </a:ext>
          </a:extLst>
        </p:spPr>
        <p:txBody>
          <a:bodyPr wrap="square" rtlCol="0" anchor="t">
            <a:spAutoFit/>
          </a:bodyPr>
          <a:p>
            <a:pPr lvl="0" algn="ctr">
              <a:buClrTx/>
              <a:buSzTx/>
              <a:buFontTx/>
            </a:pPr>
            <a:r>
              <a:rPr lang="zh-CN" altLang="en-US" sz="2000">
                <a:ln>
                  <a:noFill/>
                </a:ln>
                <a:solidFill>
                  <a:srgbClr val="256DB7"/>
                </a:solidFill>
                <a:latin typeface="微软雅黑" panose="020B0503020204020204" charset="-122"/>
                <a:ea typeface="微软雅黑" panose="020B0503020204020204" charset="-122"/>
                <a:cs typeface="微软雅黑" panose="020B0503020204020204" charset="-122"/>
                <a:sym typeface="+mn-ea"/>
              </a:rPr>
              <a:t>输入截面H和W</a:t>
            </a:r>
            <a:endParaRPr lang="zh-CN" altLang="en-US" sz="2000">
              <a:ln>
                <a:noFill/>
              </a:ln>
              <a:solidFill>
                <a:srgbClr val="256DB7"/>
              </a:solidFill>
              <a:latin typeface="微软雅黑" panose="020B0503020204020204" charset="-122"/>
              <a:ea typeface="微软雅黑" panose="020B0503020204020204" charset="-122"/>
              <a:cs typeface="微软雅黑" panose="020B0503020204020204" charset="-122"/>
              <a:sym typeface="+mn-ea"/>
            </a:endParaRPr>
          </a:p>
          <a:p>
            <a:pPr lvl="0" algn="ctr">
              <a:buClrTx/>
              <a:buSzTx/>
              <a:buFontTx/>
            </a:pPr>
            <a:r>
              <a:rPr lang="zh-CN" altLang="en-US" sz="2000">
                <a:ln>
                  <a:noFill/>
                </a:ln>
                <a:solidFill>
                  <a:srgbClr val="256DB7"/>
                </a:solidFill>
                <a:latin typeface="微软雅黑" panose="020B0503020204020204" charset="-122"/>
                <a:ea typeface="微软雅黑" panose="020B0503020204020204" charset="-122"/>
                <a:cs typeface="微软雅黑" panose="020B0503020204020204" charset="-122"/>
                <a:sym typeface="+mn-ea"/>
              </a:rPr>
              <a:t>优选截面尺寸</a:t>
            </a:r>
            <a:endParaRPr lang="zh-CN" altLang="en-US" sz="2000">
              <a:ln>
                <a:noFill/>
              </a:ln>
              <a:solidFill>
                <a:srgbClr val="256DB7"/>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376555" y="3996690"/>
            <a:ext cx="9021445" cy="2094230"/>
          </a:xfrm>
          <a:prstGeom prst="rect">
            <a:avLst/>
          </a:prstGeom>
          <a:noFill/>
        </p:spPr>
        <p:txBody>
          <a:bodyPr wrap="square" rtlCol="0">
            <a:spAutoFit/>
          </a:bodyPr>
          <a:p>
            <a:pPr marL="342900" indent="-342900" algn="l" fontAlgn="auto">
              <a:lnSpc>
                <a:spcPct val="120000"/>
              </a:lnSpc>
              <a:spcBef>
                <a:spcPts val="300"/>
              </a:spcBef>
              <a:spcAft>
                <a:spcPts val="300"/>
              </a:spcAft>
              <a:buFont typeface="Wingdings" panose="05000000000000000000" charset="0"/>
              <a:buChar char="Ø"/>
            </a:pPr>
            <a:r>
              <a:rPr lang="en-US" altLang="zh-CN" sz="2400" dirty="0" smtClean="0">
                <a:solidFill>
                  <a:schemeClr val="tx1"/>
                </a:solidFill>
                <a:latin typeface="微软雅黑" panose="020B0503020204020204" charset="-122"/>
                <a:ea typeface="微软雅黑" panose="020B0503020204020204" charset="-122"/>
                <a:cs typeface="微软雅黑" panose="020B0503020204020204" charset="-122"/>
              </a:rPr>
              <a:t>YJK</a:t>
            </a:r>
            <a:r>
              <a:rPr lang="zh-CN" altLang="en-US" sz="2400" dirty="0" smtClean="0">
                <a:solidFill>
                  <a:schemeClr val="tx1"/>
                </a:solidFill>
                <a:latin typeface="微软雅黑" panose="020B0503020204020204" charset="-122"/>
                <a:ea typeface="微软雅黑" panose="020B0503020204020204" charset="-122"/>
                <a:cs typeface="微软雅黑" panose="020B0503020204020204" charset="-122"/>
              </a:rPr>
              <a:t>型钢库增加了马钢热轧</a:t>
            </a:r>
            <a:r>
              <a:rPr lang="en-US" altLang="zh-CN" sz="2400" dirty="0" smtClean="0">
                <a:solidFill>
                  <a:schemeClr val="tx1"/>
                </a:solidFill>
                <a:latin typeface="微软雅黑" panose="020B0503020204020204" charset="-122"/>
                <a:ea typeface="微软雅黑" panose="020B0503020204020204" charset="-122"/>
                <a:cs typeface="微软雅黑" panose="020B0503020204020204" charset="-122"/>
              </a:rPr>
              <a:t>H</a:t>
            </a:r>
            <a:r>
              <a:rPr lang="zh-CN" altLang="en-US" sz="2400" dirty="0" smtClean="0">
                <a:solidFill>
                  <a:schemeClr val="tx1"/>
                </a:solidFill>
                <a:latin typeface="微软雅黑" panose="020B0503020204020204" charset="-122"/>
                <a:ea typeface="微软雅黑" panose="020B0503020204020204" charset="-122"/>
                <a:cs typeface="微软雅黑" panose="020B0503020204020204" charset="-122"/>
              </a:rPr>
              <a:t>型钢上千种截面规格；</a:t>
            </a:r>
            <a:endParaRPr lang="zh-CN" altLang="en-US" sz="2400" dirty="0" smtClean="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l" fontAlgn="auto">
              <a:lnSpc>
                <a:spcPct val="120000"/>
              </a:lnSpc>
              <a:spcBef>
                <a:spcPts val="300"/>
              </a:spcBef>
              <a:spcAft>
                <a:spcPts val="300"/>
              </a:spcAft>
              <a:buFont typeface="Wingdings" panose="05000000000000000000" charset="0"/>
              <a:buChar char="Ø"/>
            </a:pPr>
            <a:r>
              <a:rPr lang="zh-CN" altLang="en-US" sz="2400" dirty="0" smtClean="0">
                <a:solidFill>
                  <a:schemeClr val="tx1"/>
                </a:solidFill>
                <a:latin typeface="微软雅黑" panose="020B0503020204020204" charset="-122"/>
                <a:ea typeface="微软雅黑" panose="020B0503020204020204" charset="-122"/>
                <a:cs typeface="微软雅黑" panose="020B0503020204020204" charset="-122"/>
              </a:rPr>
              <a:t>支持自定义马钢型钢截面；</a:t>
            </a:r>
            <a:endParaRPr lang="zh-CN" altLang="en-US" sz="2400" dirty="0" smtClean="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l" fontAlgn="auto">
              <a:lnSpc>
                <a:spcPct val="120000"/>
              </a:lnSpc>
              <a:spcBef>
                <a:spcPts val="300"/>
              </a:spcBef>
              <a:spcAft>
                <a:spcPts val="300"/>
              </a:spcAft>
              <a:buFont typeface="Wingdings" panose="05000000000000000000" charset="0"/>
              <a:buChar char="Ø"/>
            </a:pPr>
            <a:r>
              <a:rPr lang="zh-CN" altLang="en-US" sz="2400" dirty="0" smtClean="0">
                <a:solidFill>
                  <a:schemeClr val="tx1"/>
                </a:solidFill>
                <a:latin typeface="微软雅黑" panose="020B0503020204020204" charset="-122"/>
                <a:ea typeface="微软雅黑" panose="020B0503020204020204" charset="-122"/>
                <a:cs typeface="微软雅黑" panose="020B0503020204020204" charset="-122"/>
              </a:rPr>
              <a:t>提供了截面优选功能；</a:t>
            </a:r>
            <a:endParaRPr lang="zh-CN" altLang="en-US" sz="2400" dirty="0" smtClean="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l" fontAlgn="auto">
              <a:lnSpc>
                <a:spcPct val="120000"/>
              </a:lnSpc>
              <a:spcBef>
                <a:spcPts val="300"/>
              </a:spcBef>
              <a:spcAft>
                <a:spcPts val="300"/>
              </a:spcAft>
              <a:buFont typeface="Wingdings" panose="05000000000000000000" charset="0"/>
              <a:buChar char="Ø"/>
            </a:pPr>
            <a:r>
              <a:rPr lang="zh-CN" altLang="en-US" sz="2400" dirty="0" smtClean="0">
                <a:solidFill>
                  <a:schemeClr val="tx1"/>
                </a:solidFill>
                <a:latin typeface="微软雅黑" panose="020B0503020204020204" charset="-122"/>
                <a:ea typeface="微软雅黑" panose="020B0503020204020204" charset="-122"/>
                <a:cs typeface="微软雅黑" panose="020B0503020204020204" charset="-122"/>
                <a:sym typeface="+mn-ea"/>
              </a:rPr>
              <a:t>实腹式、格构式支持马钢截面选用。</a:t>
            </a:r>
            <a:endParaRPr lang="zh-CN" altLang="en-US" sz="2400" dirty="0" smtClean="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10050145" y="1835150"/>
            <a:ext cx="2017395" cy="521970"/>
          </a:xfrm>
          <a:prstGeom prst="rect">
            <a:avLst/>
          </a:prstGeom>
          <a:solidFill>
            <a:schemeClr val="accent1">
              <a:lumMod val="75000"/>
            </a:schemeClr>
          </a:solidFill>
        </p:spPr>
        <p:txBody>
          <a:bodyPr wrap="square" rtlCol="0" anchor="t">
            <a:spAutoFit/>
            <a:scene3d>
              <a:camera prst="orthographicFront"/>
              <a:lightRig rig="threePt" dir="t"/>
            </a:scene3d>
          </a:bodyPr>
          <a:p>
            <a:pPr lvl="0" algn="ctr">
              <a:buClrTx/>
              <a:buSzTx/>
              <a:buFontTx/>
            </a:pPr>
            <a:r>
              <a:rPr lang="zh-CN" altLang="en-US" sz="28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自定义截面</a:t>
            </a:r>
            <a:endParaRPr lang="zh-CN" altLang="en-US" sz="28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pic>
        <p:nvPicPr>
          <p:cNvPr id="13" name="图片 12" descr="5802c3c0-e545-11ec-9a1e-d8bbc15482d0"/>
          <p:cNvPicPr>
            <a:picLocks noChangeAspect="1"/>
          </p:cNvPicPr>
          <p:nvPr/>
        </p:nvPicPr>
        <p:blipFill>
          <a:blip r:embed="rId3"/>
          <a:stretch>
            <a:fillRect/>
          </a:stretch>
        </p:blipFill>
        <p:spPr>
          <a:xfrm>
            <a:off x="479425" y="828040"/>
            <a:ext cx="5534660" cy="3164205"/>
          </a:xfrm>
          <a:prstGeom prst="rect">
            <a:avLst/>
          </a:prstGeom>
        </p:spPr>
      </p:pic>
      <p:sp>
        <p:nvSpPr>
          <p:cNvPr id="17" name="文本框 16"/>
          <p:cNvSpPr txBox="1"/>
          <p:nvPr/>
        </p:nvSpPr>
        <p:spPr>
          <a:xfrm>
            <a:off x="6800215" y="4784090"/>
            <a:ext cx="1971040" cy="953135"/>
          </a:xfrm>
          <a:prstGeom prst="rect">
            <a:avLst/>
          </a:prstGeom>
          <a:solidFill>
            <a:schemeClr val="accent1">
              <a:lumMod val="75000"/>
            </a:schemeClr>
          </a:solidFill>
          <a:ln>
            <a:solidFill>
              <a:schemeClr val="bg1"/>
            </a:solidFill>
          </a:ln>
        </p:spPr>
        <p:txBody>
          <a:bodyPr wrap="square" rtlCol="0" anchor="t">
            <a:spAutoFit/>
            <a:scene3d>
              <a:camera prst="orthographicFront"/>
              <a:lightRig rig="threePt" dir="t"/>
            </a:scene3d>
          </a:bodyPr>
          <a:p>
            <a:pPr lvl="0" algn="ctr">
              <a:buClrTx/>
              <a:buSzTx/>
              <a:buFontTx/>
            </a:pPr>
            <a:r>
              <a:rPr lang="zh-CN" altLang="en-US" sz="2800" b="1">
                <a:ln>
                  <a:noFill/>
                </a:ln>
                <a:solidFill>
                  <a:schemeClr val="tx1"/>
                </a:solidFill>
                <a:effectLst/>
                <a:latin typeface="微软雅黑" panose="020B0503020204020204" charset="-122"/>
                <a:ea typeface="微软雅黑" panose="020B0503020204020204" charset="-122"/>
                <a:cs typeface="微软雅黑" panose="020B0503020204020204" charset="-122"/>
                <a:sym typeface="+mn-ea"/>
              </a:rPr>
              <a:t>上千种</a:t>
            </a:r>
            <a:endParaRPr lang="zh-CN" altLang="en-US" sz="2800" b="1">
              <a:ln>
                <a:noFill/>
              </a:ln>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lvl="0" algn="ctr">
              <a:buClrTx/>
              <a:buSzTx/>
              <a:buFontTx/>
            </a:pPr>
            <a:r>
              <a:rPr lang="zh-CN" altLang="en-US" sz="2800" b="1">
                <a:ln>
                  <a:noFill/>
                </a:ln>
                <a:solidFill>
                  <a:schemeClr val="tx1"/>
                </a:solidFill>
                <a:effectLst/>
                <a:latin typeface="微软雅黑" panose="020B0503020204020204" charset="-122"/>
                <a:ea typeface="微软雅黑" panose="020B0503020204020204" charset="-122"/>
                <a:cs typeface="微软雅黑" panose="020B0503020204020204" charset="-122"/>
                <a:sym typeface="+mn-ea"/>
              </a:rPr>
              <a:t>截面规格</a:t>
            </a:r>
            <a:endParaRPr lang="zh-CN" altLang="en-US" sz="2800" b="1">
              <a:ln>
                <a:noFill/>
              </a:ln>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873760" y="187325"/>
            <a:ext cx="8524240" cy="583565"/>
          </a:xfrm>
          <a:prstGeom prst="rect">
            <a:avLst/>
          </a:prstGeom>
          <a:noFill/>
        </p:spPr>
        <p:txBody>
          <a:bodyPr wrap="square" rtlCol="0">
            <a:spAutoFit/>
          </a:bodyPr>
          <a:lstStyle/>
          <a:p>
            <a:pPr lvl="0">
              <a:defRPr/>
            </a:pPr>
            <a:r>
              <a:rPr lang="zh-CN" altLang="en-US" sz="3200" b="1" dirty="0" smtClean="0">
                <a:solidFill>
                  <a:schemeClr val="tx2"/>
                </a:solidFill>
                <a:latin typeface="微软雅黑" panose="020B0503020204020204" charset="-122"/>
                <a:ea typeface="微软雅黑" panose="020B0503020204020204" charset="-122"/>
              </a:rPr>
              <a:t>1.</a:t>
            </a:r>
            <a:r>
              <a:rPr lang="en-US" altLang="zh-CN" sz="3200" b="1" dirty="0" smtClean="0">
                <a:solidFill>
                  <a:schemeClr val="tx2"/>
                </a:solidFill>
                <a:latin typeface="微软雅黑" panose="020B0503020204020204" charset="-122"/>
                <a:ea typeface="微软雅黑" panose="020B0503020204020204" charset="-122"/>
              </a:rPr>
              <a:t>2</a:t>
            </a:r>
            <a:r>
              <a:rPr lang="zh-CN" altLang="en-US" sz="3200" b="1" dirty="0" smtClean="0">
                <a:solidFill>
                  <a:schemeClr val="tx2"/>
                </a:solidFill>
                <a:latin typeface="微软雅黑" panose="020B0503020204020204" charset="-122"/>
                <a:ea typeface="微软雅黑" panose="020B0503020204020204" charset="-122"/>
              </a:rPr>
              <a:t>建模</a:t>
            </a:r>
            <a:r>
              <a:rPr lang="en-US" altLang="zh-CN" sz="3200" b="1" dirty="0" smtClean="0">
                <a:solidFill>
                  <a:schemeClr val="tx2"/>
                </a:solidFill>
                <a:latin typeface="微软雅黑" panose="020B0503020204020204" charset="-122"/>
                <a:ea typeface="微软雅黑" panose="020B0503020204020204" charset="-122"/>
              </a:rPr>
              <a:t>-</a:t>
            </a:r>
            <a:r>
              <a:rPr lang="zh-CN" altLang="en-US" sz="3200" b="1" dirty="0" smtClean="0">
                <a:solidFill>
                  <a:schemeClr val="tx2"/>
                </a:solidFill>
                <a:latin typeface="微软雅黑" panose="020B0503020204020204" charset="-122"/>
                <a:ea typeface="微软雅黑" panose="020B0503020204020204" charset="-122"/>
              </a:rPr>
              <a:t>新增</a:t>
            </a:r>
            <a:r>
              <a:rPr lang="zh-CN" altLang="en-US" sz="3200" b="1" dirty="0" smtClean="0">
                <a:solidFill>
                  <a:schemeClr val="tx2"/>
                </a:solidFill>
                <a:latin typeface="微软雅黑" panose="020B0503020204020204" charset="-122"/>
                <a:ea typeface="微软雅黑" panose="020B0503020204020204" charset="-122"/>
                <a:sym typeface="+mn-ea"/>
              </a:rPr>
              <a:t>丰富标准型钢库-马钢热轧H型钢</a:t>
            </a:r>
            <a:endParaRPr lang="zh-CN" altLang="en-US" sz="3200" b="1" dirty="0" smtClean="0">
              <a:solidFill>
                <a:schemeClr val="tx2"/>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5309235" y="1413510"/>
            <a:ext cx="6685915" cy="4921885"/>
          </a:xfrm>
          <a:prstGeom prst="rect">
            <a:avLst/>
          </a:prstGeom>
        </p:spPr>
      </p:pic>
      <p:pic>
        <p:nvPicPr>
          <p:cNvPr id="8" name="图片 7"/>
          <p:cNvPicPr>
            <a:picLocks noChangeAspect="1"/>
          </p:cNvPicPr>
          <p:nvPr/>
        </p:nvPicPr>
        <p:blipFill>
          <a:blip r:embed="rId2"/>
          <a:stretch>
            <a:fillRect/>
          </a:stretch>
        </p:blipFill>
        <p:spPr>
          <a:xfrm>
            <a:off x="5309235" y="1412875"/>
            <a:ext cx="6685915" cy="4923155"/>
          </a:xfrm>
          <a:prstGeom prst="rect">
            <a:avLst/>
          </a:prstGeom>
        </p:spPr>
      </p:pic>
      <p:pic>
        <p:nvPicPr>
          <p:cNvPr id="2" name="图片 1"/>
          <p:cNvPicPr>
            <a:picLocks noChangeAspect="1"/>
          </p:cNvPicPr>
          <p:nvPr/>
        </p:nvPicPr>
        <p:blipFill>
          <a:blip r:embed="rId3"/>
          <a:stretch>
            <a:fillRect/>
          </a:stretch>
        </p:blipFill>
        <p:spPr>
          <a:xfrm>
            <a:off x="7586345" y="75565"/>
            <a:ext cx="3841750" cy="1974850"/>
          </a:xfrm>
          <a:prstGeom prst="rect">
            <a:avLst/>
          </a:prstGeom>
        </p:spPr>
      </p:pic>
      <p:sp>
        <p:nvSpPr>
          <p:cNvPr id="3" name="文本框 2"/>
          <p:cNvSpPr txBox="1"/>
          <p:nvPr/>
        </p:nvSpPr>
        <p:spPr>
          <a:xfrm>
            <a:off x="822960" y="162560"/>
            <a:ext cx="7245985" cy="583565"/>
          </a:xfrm>
          <a:prstGeom prst="rect">
            <a:avLst/>
          </a:prstGeom>
          <a:noFill/>
        </p:spPr>
        <p:txBody>
          <a:bodyPr wrap="square" rtlCol="0">
            <a:spAutoFit/>
          </a:bodyPr>
          <a:lstStyle/>
          <a:p>
            <a:r>
              <a:rPr lang="en-US" altLang="zh-CN" sz="3200" b="1" dirty="0" smtClean="0">
                <a:solidFill>
                  <a:schemeClr val="tx2"/>
                </a:solidFill>
                <a:latin typeface="微软雅黑" panose="020B0503020204020204" charset="-122"/>
                <a:ea typeface="微软雅黑" panose="020B0503020204020204" charset="-122"/>
              </a:rPr>
              <a:t>1.3</a:t>
            </a:r>
            <a:r>
              <a:rPr lang="zh-CN" altLang="en-US" sz="3200" b="1" dirty="0" smtClean="0">
                <a:solidFill>
                  <a:schemeClr val="tx2"/>
                </a:solidFill>
                <a:latin typeface="微软雅黑" panose="020B0503020204020204" charset="-122"/>
                <a:ea typeface="微软雅黑" panose="020B0503020204020204" charset="-122"/>
              </a:rPr>
              <a:t>建模</a:t>
            </a:r>
            <a:r>
              <a:rPr lang="en-US" altLang="zh-CN" sz="3200" b="1" dirty="0" smtClean="0">
                <a:solidFill>
                  <a:schemeClr val="tx2"/>
                </a:solidFill>
                <a:latin typeface="微软雅黑" panose="020B0503020204020204" charset="-122"/>
                <a:ea typeface="微软雅黑" panose="020B0503020204020204" charset="-122"/>
              </a:rPr>
              <a:t>-</a:t>
            </a:r>
            <a:r>
              <a:rPr lang="zh-CN" altLang="en-US" sz="3200" b="1" dirty="0" smtClean="0">
                <a:solidFill>
                  <a:schemeClr val="tx2"/>
                </a:solidFill>
                <a:latin typeface="微软雅黑" panose="020B0503020204020204" charset="-122"/>
                <a:ea typeface="微软雅黑" panose="020B0503020204020204" charset="-122"/>
                <a:sym typeface="+mn-ea"/>
              </a:rPr>
              <a:t>斜杆布置增加索属性输入</a:t>
            </a:r>
            <a:endParaRPr lang="zh-CN" altLang="en-US" sz="3200" b="1" dirty="0" smtClean="0">
              <a:solidFill>
                <a:schemeClr val="tx2"/>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4"/>
          <a:stretch>
            <a:fillRect/>
          </a:stretch>
        </p:blipFill>
        <p:spPr>
          <a:xfrm>
            <a:off x="5309235" y="1412558"/>
            <a:ext cx="5377180" cy="4922520"/>
          </a:xfrm>
          <a:prstGeom prst="rect">
            <a:avLst/>
          </a:prstGeom>
        </p:spPr>
      </p:pic>
      <p:pic>
        <p:nvPicPr>
          <p:cNvPr id="4" name="图片 3"/>
          <p:cNvPicPr>
            <a:picLocks noChangeAspect="1"/>
          </p:cNvPicPr>
          <p:nvPr/>
        </p:nvPicPr>
        <p:blipFill>
          <a:blip r:embed="rId5"/>
          <a:srcRect r="21472"/>
          <a:stretch>
            <a:fillRect/>
          </a:stretch>
        </p:blipFill>
        <p:spPr>
          <a:xfrm>
            <a:off x="7773035" y="1414145"/>
            <a:ext cx="4222115" cy="4921885"/>
          </a:xfrm>
          <a:prstGeom prst="rect">
            <a:avLst/>
          </a:prstGeom>
        </p:spPr>
      </p:pic>
      <p:sp>
        <p:nvSpPr>
          <p:cNvPr id="7" name="文本框 6"/>
          <p:cNvSpPr txBox="1"/>
          <p:nvPr/>
        </p:nvSpPr>
        <p:spPr>
          <a:xfrm>
            <a:off x="51435" y="671830"/>
            <a:ext cx="7069455" cy="1789430"/>
          </a:xfrm>
          <a:prstGeom prst="rect">
            <a:avLst/>
          </a:prstGeom>
          <a:noFill/>
        </p:spPr>
        <p:txBody>
          <a:bodyPr wrap="square" rtlCol="0">
            <a:spAutoFit/>
          </a:bodyPr>
          <a:p>
            <a:pPr marL="457200" indent="-457200">
              <a:lnSpc>
                <a:spcPct val="120000"/>
              </a:lnSpc>
              <a:buFont typeface="Wingdings" panose="05000000000000000000" charset="0"/>
              <a:buChar char="Ø"/>
            </a:pPr>
            <a:r>
              <a:rPr lang="zh-CN" altLang="en-US" sz="2400" dirty="0">
                <a:latin typeface="微软雅黑" panose="020B0503020204020204" charset="-122"/>
                <a:ea typeface="微软雅黑" panose="020B0503020204020204" charset="-122"/>
                <a:sym typeface="+mn-ea"/>
              </a:rPr>
              <a:t>索单元的力学模型基本假定:</a:t>
            </a:r>
            <a:endParaRPr lang="zh-CN" altLang="en-US" sz="2400" dirty="0">
              <a:latin typeface="微软雅黑" panose="020B0503020204020204" charset="-122"/>
              <a:ea typeface="微软雅黑" panose="020B0503020204020204" charset="-122"/>
              <a:sym typeface="+mn-ea"/>
            </a:endParaRPr>
          </a:p>
          <a:p>
            <a:pPr indent="0">
              <a:lnSpc>
                <a:spcPct val="120000"/>
              </a:lnSpc>
              <a:buFont typeface="Wingdings" panose="05000000000000000000" charset="0"/>
              <a:buNone/>
            </a:pPr>
            <a:r>
              <a:rPr lang="zh-CN" altLang="en-US" sz="2400" dirty="0">
                <a:latin typeface="微软雅黑" panose="020B0503020204020204" charset="-122"/>
                <a:ea typeface="微软雅黑" panose="020B0503020204020204" charset="-122"/>
                <a:sym typeface="+mn-ea"/>
              </a:rPr>
              <a:t>  1.索只能承受拉力,不能承受压力和弯矩 ;</a:t>
            </a:r>
            <a:endParaRPr lang="zh-CN" altLang="en-US" sz="2400" dirty="0">
              <a:latin typeface="微软雅黑" panose="020B0503020204020204" charset="-122"/>
              <a:ea typeface="微软雅黑" panose="020B0503020204020204" charset="-122"/>
              <a:sym typeface="+mn-ea"/>
            </a:endParaRPr>
          </a:p>
          <a:p>
            <a:pPr indent="0">
              <a:lnSpc>
                <a:spcPct val="120000"/>
              </a:lnSpc>
              <a:buFont typeface="Wingdings" panose="05000000000000000000" charset="0"/>
              <a:buNone/>
            </a:pPr>
            <a:r>
              <a:rPr lang="zh-CN" altLang="en-US" sz="2400" dirty="0">
                <a:latin typeface="微软雅黑" panose="020B0503020204020204" charset="-122"/>
                <a:ea typeface="微软雅黑" panose="020B0503020204020204" charset="-122"/>
                <a:sym typeface="+mn-ea"/>
              </a:rPr>
              <a:t>  2.索是线弹性材料。</a:t>
            </a:r>
            <a:endParaRPr lang="zh-CN" altLang="en-US" sz="2400" dirty="0">
              <a:latin typeface="微软雅黑" panose="020B0503020204020204" charset="-122"/>
              <a:ea typeface="微软雅黑" panose="020B0503020204020204" charset="-122"/>
            </a:endParaRPr>
          </a:p>
          <a:p>
            <a:endParaRPr lang="zh-CN" altLang="en-US" sz="2400" dirty="0">
              <a:solidFill>
                <a:schemeClr val="tx2"/>
              </a:solidFill>
              <a:latin typeface="微软雅黑" panose="020B0503020204020204" charset="-122"/>
              <a:ea typeface="微软雅黑" panose="020B0503020204020204" charset="-122"/>
            </a:endParaRPr>
          </a:p>
        </p:txBody>
      </p:sp>
      <p:sp>
        <p:nvSpPr>
          <p:cNvPr id="9" name="文本框 8"/>
          <p:cNvSpPr txBox="1"/>
          <p:nvPr/>
        </p:nvSpPr>
        <p:spPr>
          <a:xfrm>
            <a:off x="51435" y="2112645"/>
            <a:ext cx="5375910" cy="4004945"/>
          </a:xfrm>
          <a:prstGeom prst="rect">
            <a:avLst/>
          </a:prstGeom>
          <a:noFill/>
        </p:spPr>
        <p:txBody>
          <a:bodyPr wrap="square" rtlCol="0">
            <a:spAutoFit/>
          </a:bodyPr>
          <a:p>
            <a:pPr marL="457200" indent="-457200">
              <a:lnSpc>
                <a:spcPct val="120000"/>
              </a:lnSpc>
              <a:buFont typeface="Wingdings" panose="05000000000000000000" charset="0"/>
              <a:buChar char="Ø"/>
            </a:pPr>
            <a:r>
              <a:rPr lang="zh-CN" altLang="en-US" sz="2400" b="1" dirty="0">
                <a:latin typeface="微软雅黑" panose="020B0503020204020204" charset="-122"/>
                <a:ea typeface="微软雅黑" panose="020B0503020204020204" charset="-122"/>
                <a:sym typeface="+mn-ea"/>
              </a:rPr>
              <a:t>参数信息</a:t>
            </a:r>
            <a:r>
              <a:rPr lang="zh-CN" altLang="en-US" sz="2400" dirty="0">
                <a:latin typeface="微软雅黑" panose="020B0503020204020204" charset="-122"/>
                <a:ea typeface="微软雅黑" panose="020B0503020204020204" charset="-122"/>
                <a:sym typeface="+mn-ea"/>
              </a:rPr>
              <a:t>包括索直径、索类型、强度等级和弹性模量</a:t>
            </a:r>
            <a:endParaRPr lang="zh-CN" altLang="en-US" sz="2400" dirty="0">
              <a:latin typeface="微软雅黑" panose="020B0503020204020204" charset="-122"/>
              <a:ea typeface="微软雅黑" panose="020B0503020204020204" charset="-122"/>
              <a:sym typeface="+mn-ea"/>
            </a:endParaRPr>
          </a:p>
          <a:p>
            <a:pPr marL="457200" indent="-457200">
              <a:lnSpc>
                <a:spcPct val="120000"/>
              </a:lnSpc>
              <a:buFont typeface="Wingdings" panose="05000000000000000000" charset="0"/>
              <a:buChar char="Ø"/>
            </a:pPr>
            <a:r>
              <a:rPr lang="zh-CN" altLang="en-US" sz="2400" dirty="0">
                <a:latin typeface="微软雅黑" panose="020B0503020204020204" charset="-122"/>
                <a:ea typeface="微软雅黑" panose="020B0503020204020204" charset="-122"/>
                <a:sym typeface="+mn-ea"/>
              </a:rPr>
              <a:t>计算自动考虑</a:t>
            </a:r>
            <a:r>
              <a:rPr lang="zh-CN" altLang="en-US" sz="2400" b="1" dirty="0">
                <a:latin typeface="微软雅黑" panose="020B0503020204020204" charset="-122"/>
                <a:ea typeface="微软雅黑" panose="020B0503020204020204" charset="-122"/>
                <a:sym typeface="+mn-ea"/>
              </a:rPr>
              <a:t>几何非线性</a:t>
            </a:r>
            <a:r>
              <a:rPr lang="zh-CN" altLang="en-US" sz="2400" dirty="0">
                <a:latin typeface="微软雅黑" panose="020B0503020204020204" charset="-122"/>
                <a:ea typeface="微软雅黑" panose="020B0503020204020204" charset="-122"/>
                <a:sym typeface="+mn-ea"/>
              </a:rPr>
              <a:t>影响</a:t>
            </a:r>
            <a:endParaRPr lang="zh-CN" altLang="en-US" sz="2400" dirty="0">
              <a:latin typeface="微软雅黑" panose="020B0503020204020204" charset="-122"/>
              <a:ea typeface="微软雅黑" panose="020B0503020204020204" charset="-122"/>
              <a:sym typeface="+mn-ea"/>
            </a:endParaRPr>
          </a:p>
          <a:p>
            <a:pPr marL="457200" indent="-457200">
              <a:lnSpc>
                <a:spcPct val="120000"/>
              </a:lnSpc>
              <a:buFont typeface="Wingdings" panose="05000000000000000000" charset="0"/>
              <a:buChar char="Ø"/>
            </a:pPr>
            <a:r>
              <a:rPr lang="zh-CN" altLang="en-US" sz="2400" dirty="0">
                <a:latin typeface="微软雅黑" panose="020B0503020204020204" charset="-122"/>
                <a:ea typeface="微软雅黑" panose="020B0503020204020204" charset="-122"/>
                <a:sym typeface="+mn-ea"/>
              </a:rPr>
              <a:t>设计结果模块给出拉索</a:t>
            </a:r>
            <a:r>
              <a:rPr lang="zh-CN" altLang="en-US" sz="2400" b="1" dirty="0">
                <a:latin typeface="微软雅黑" panose="020B0503020204020204" charset="-122"/>
                <a:ea typeface="微软雅黑" panose="020B0503020204020204" charset="-122"/>
                <a:sym typeface="+mn-ea"/>
              </a:rPr>
              <a:t>三维位移图</a:t>
            </a:r>
            <a:endParaRPr lang="zh-CN" altLang="en-US" sz="2400" dirty="0">
              <a:latin typeface="微软雅黑" panose="020B0503020204020204" charset="-122"/>
              <a:ea typeface="微软雅黑" panose="020B0503020204020204" charset="-122"/>
              <a:sym typeface="+mn-ea"/>
            </a:endParaRPr>
          </a:p>
          <a:p>
            <a:pPr marL="457200" indent="-457200">
              <a:lnSpc>
                <a:spcPct val="120000"/>
              </a:lnSpc>
              <a:buFont typeface="Wingdings" panose="05000000000000000000" charset="0"/>
              <a:buChar char="Ø"/>
            </a:pPr>
            <a:r>
              <a:rPr lang="zh-CN" altLang="en-US" sz="2400" dirty="0">
                <a:latin typeface="微软雅黑" panose="020B0503020204020204" charset="-122"/>
                <a:ea typeface="微软雅黑" panose="020B0503020204020204" charset="-122"/>
                <a:sym typeface="+mn-ea"/>
              </a:rPr>
              <a:t>按照《索结构技术规程》进行</a:t>
            </a:r>
            <a:r>
              <a:rPr lang="zh-CN" altLang="en-US" sz="2400" b="1" dirty="0">
                <a:latin typeface="微软雅黑" panose="020B0503020204020204" charset="-122"/>
                <a:ea typeface="微软雅黑" panose="020B0503020204020204" charset="-122"/>
                <a:sym typeface="+mn-ea"/>
              </a:rPr>
              <a:t>索应力验算</a:t>
            </a:r>
            <a:endParaRPr lang="zh-CN" altLang="en-US" sz="2400" dirty="0">
              <a:latin typeface="微软雅黑" panose="020B0503020204020204" charset="-122"/>
              <a:ea typeface="微软雅黑" panose="020B0503020204020204" charset="-122"/>
              <a:sym typeface="+mn-ea"/>
            </a:endParaRPr>
          </a:p>
          <a:p>
            <a:pPr marL="457200" indent="-457200">
              <a:lnSpc>
                <a:spcPct val="120000"/>
              </a:lnSpc>
              <a:buFont typeface="Wingdings" panose="05000000000000000000" charset="0"/>
              <a:buChar char="Ø"/>
            </a:pPr>
            <a:endParaRPr lang="zh-CN" altLang="en-US" sz="2400" dirty="0">
              <a:latin typeface="微软雅黑" panose="020B0503020204020204" charset="-122"/>
              <a:ea typeface="微软雅黑" panose="020B0503020204020204" charset="-122"/>
              <a:sym typeface="+mn-ea"/>
            </a:endParaRPr>
          </a:p>
          <a:p>
            <a:pPr marL="457200" indent="-457200">
              <a:lnSpc>
                <a:spcPct val="120000"/>
              </a:lnSpc>
              <a:buFont typeface="Wingdings" panose="05000000000000000000" charset="0"/>
              <a:buChar char="Ø"/>
            </a:pPr>
            <a:endParaRPr lang="zh-CN" altLang="en-US" sz="2400" dirty="0">
              <a:latin typeface="微软雅黑" panose="020B0503020204020204" charset="-122"/>
              <a:ea typeface="微软雅黑" panose="020B0503020204020204" charset="-122"/>
            </a:endParaRPr>
          </a:p>
          <a:p>
            <a:endParaRPr lang="zh-CN" altLang="en-US" sz="2400" dirty="0">
              <a:solidFill>
                <a:schemeClr val="tx2"/>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ppt_x</p:attrName>
                                        </p:attrNameLst>
                                      </p:cBhvr>
                                      <p:tavLst>
                                        <p:tav tm="0">
                                          <p:val>
                                            <p:strVal val="#ppt_x+#ppt_w*1.125000"/>
                                          </p:val>
                                        </p:tav>
                                        <p:tav tm="100000">
                                          <p:val>
                                            <p:strVal val="#ppt_x"/>
                                          </p:val>
                                        </p:tav>
                                      </p:tavLst>
                                    </p:anim>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ppt_x</p:attrName>
                                        </p:attrNameLst>
                                      </p:cBhvr>
                                      <p:tavLst>
                                        <p:tav tm="0">
                                          <p:val>
                                            <p:strVal val="#ppt_x+#ppt_w*1.125000"/>
                                          </p:val>
                                        </p:tav>
                                        <p:tav tm="100000">
                                          <p:val>
                                            <p:strVal val="#ppt_x"/>
                                          </p:val>
                                        </p:tav>
                                      </p:tavLst>
                                    </p:anim>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22960" y="162560"/>
            <a:ext cx="10736580" cy="583565"/>
          </a:xfrm>
          <a:prstGeom prst="rect">
            <a:avLst/>
          </a:prstGeom>
          <a:noFill/>
        </p:spPr>
        <p:txBody>
          <a:bodyPr wrap="square" rtlCol="0">
            <a:spAutoFit/>
          </a:bodyPr>
          <a:lstStyle/>
          <a:p>
            <a:pPr marL="457200" indent="-457200">
              <a:buFont typeface="Wingdings" panose="05000000000000000000" charset="0"/>
              <a:buChar char="Ø"/>
            </a:pPr>
            <a:r>
              <a:rPr lang="en-US" altLang="zh-CN" sz="3200" b="1" dirty="0" smtClean="0">
                <a:solidFill>
                  <a:schemeClr val="tx2"/>
                </a:solidFill>
                <a:latin typeface="微软雅黑" panose="020B0503020204020204" charset="-122"/>
                <a:ea typeface="微软雅黑" panose="020B0503020204020204" charset="-122"/>
              </a:rPr>
              <a:t>1.4</a:t>
            </a:r>
            <a:r>
              <a:rPr lang="zh-CN" altLang="en-US" sz="3200" b="1" dirty="0" smtClean="0">
                <a:solidFill>
                  <a:schemeClr val="tx2"/>
                </a:solidFill>
                <a:latin typeface="微软雅黑" panose="020B0503020204020204" charset="-122"/>
                <a:ea typeface="微软雅黑" panose="020B0503020204020204" charset="-122"/>
              </a:rPr>
              <a:t>计算</a:t>
            </a:r>
            <a:r>
              <a:rPr lang="en-US" altLang="zh-CN" sz="3200" b="1" dirty="0" smtClean="0">
                <a:solidFill>
                  <a:schemeClr val="tx2"/>
                </a:solidFill>
                <a:latin typeface="微软雅黑" panose="020B0503020204020204" charset="-122"/>
                <a:ea typeface="微软雅黑" panose="020B0503020204020204" charset="-122"/>
              </a:rPr>
              <a:t>-</a:t>
            </a:r>
            <a:r>
              <a:rPr lang="zh-CN" altLang="en-US" sz="3200" b="1" dirty="0" smtClean="0">
                <a:solidFill>
                  <a:schemeClr val="tx2"/>
                </a:solidFill>
                <a:latin typeface="微软雅黑" panose="020B0503020204020204" charset="-122"/>
                <a:ea typeface="微软雅黑" panose="020B0503020204020204" charset="-122"/>
                <a:sym typeface="+mn-ea"/>
              </a:rPr>
              <a:t>增加选项“钢柱计算书长度系数考虑嵌固端”</a:t>
            </a:r>
            <a:endParaRPr lang="zh-CN" altLang="en-US" sz="3200" b="1" dirty="0" smtClean="0">
              <a:solidFill>
                <a:schemeClr val="tx2"/>
              </a:solidFill>
              <a:latin typeface="微软雅黑" panose="020B0503020204020204" charset="-122"/>
              <a:ea typeface="微软雅黑" panose="020B0503020204020204" charset="-122"/>
            </a:endParaRPr>
          </a:p>
        </p:txBody>
      </p:sp>
      <p:sp>
        <p:nvSpPr>
          <p:cNvPr id="22" name="文本框 21"/>
          <p:cNvSpPr txBox="1"/>
          <p:nvPr/>
        </p:nvSpPr>
        <p:spPr>
          <a:xfrm>
            <a:off x="274320" y="1068705"/>
            <a:ext cx="5477510" cy="1863725"/>
          </a:xfrm>
          <a:prstGeom prst="rect">
            <a:avLst/>
          </a:prstGeom>
          <a:noFill/>
        </p:spPr>
        <p:txBody>
          <a:bodyPr wrap="square" rtlCol="0">
            <a:spAutoFit/>
          </a:bodyPr>
          <a:lstStyle/>
          <a:p>
            <a:pPr marL="457200" indent="-457200">
              <a:lnSpc>
                <a:spcPct val="120000"/>
              </a:lnSpc>
              <a:buFont typeface="Wingdings" panose="05000000000000000000" charset="0"/>
              <a:buChar char="Ø"/>
            </a:pPr>
            <a:r>
              <a:rPr lang="zh-CN" altLang="en-US" sz="2400" dirty="0">
                <a:latin typeface="微软雅黑" panose="020B0503020204020204" charset="-122"/>
                <a:ea typeface="微软雅黑" panose="020B0503020204020204" charset="-122"/>
              </a:rPr>
              <a:t>当勾选时，并在总信息参数中填写了嵌固端层号，程序计算柱长系数按照柱底与基础刚接，按《钢标》附录</a:t>
            </a:r>
            <a:r>
              <a:rPr lang="en-US" altLang="zh-CN" sz="2400" dirty="0">
                <a:latin typeface="微软雅黑" panose="020B0503020204020204" charset="-122"/>
                <a:ea typeface="微软雅黑" panose="020B0503020204020204" charset="-122"/>
              </a:rPr>
              <a:t>E</a:t>
            </a:r>
            <a:r>
              <a:rPr lang="zh-CN" altLang="en-US" sz="2400" dirty="0">
                <a:latin typeface="微软雅黑" panose="020B0503020204020204" charset="-122"/>
                <a:ea typeface="微软雅黑" panose="020B0503020204020204" charset="-122"/>
              </a:rPr>
              <a:t>中K</a:t>
            </a:r>
            <a:r>
              <a:rPr lang="zh-CN" altLang="en-US" dirty="0">
                <a:latin typeface="微软雅黑" panose="020B0503020204020204" charset="-122"/>
                <a:ea typeface="微软雅黑" panose="020B0503020204020204" charset="-122"/>
              </a:rPr>
              <a:t>2</a:t>
            </a:r>
            <a:r>
              <a:rPr lang="zh-CN" altLang="en-US" sz="2400" dirty="0">
                <a:latin typeface="微软雅黑" panose="020B0503020204020204" charset="-122"/>
                <a:ea typeface="微软雅黑" panose="020B0503020204020204" charset="-122"/>
              </a:rPr>
              <a:t>=10考虑。</a:t>
            </a:r>
            <a:endParaRPr lang="zh-CN" altLang="en-US" sz="2400" dirty="0">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1"/>
          <a:srcRect r="40516" b="53735"/>
          <a:stretch>
            <a:fillRect/>
          </a:stretch>
        </p:blipFill>
        <p:spPr>
          <a:xfrm>
            <a:off x="8313420" y="3633470"/>
            <a:ext cx="3648075" cy="2438400"/>
          </a:xfrm>
          <a:prstGeom prst="rect">
            <a:avLst/>
          </a:prstGeom>
        </p:spPr>
      </p:pic>
      <p:pic>
        <p:nvPicPr>
          <p:cNvPr id="2" name="图片 1"/>
          <p:cNvPicPr>
            <a:picLocks noChangeAspect="1"/>
          </p:cNvPicPr>
          <p:nvPr/>
        </p:nvPicPr>
        <p:blipFill>
          <a:blip r:embed="rId2"/>
          <a:srcRect t="3973"/>
          <a:stretch>
            <a:fillRect/>
          </a:stretch>
        </p:blipFill>
        <p:spPr>
          <a:xfrm>
            <a:off x="5691505" y="892175"/>
            <a:ext cx="6503035" cy="2283460"/>
          </a:xfrm>
          <a:prstGeom prst="rect">
            <a:avLst/>
          </a:prstGeom>
        </p:spPr>
      </p:pic>
      <p:pic>
        <p:nvPicPr>
          <p:cNvPr id="4" name="图片 3"/>
          <p:cNvPicPr>
            <a:picLocks noChangeAspect="1"/>
          </p:cNvPicPr>
          <p:nvPr/>
        </p:nvPicPr>
        <p:blipFill>
          <a:blip r:embed="rId3"/>
          <a:srcRect l="28636" r="20923" b="32632"/>
          <a:stretch>
            <a:fillRect/>
          </a:stretch>
        </p:blipFill>
        <p:spPr>
          <a:xfrm>
            <a:off x="6996430" y="3633470"/>
            <a:ext cx="2705735" cy="2437765"/>
          </a:xfrm>
          <a:prstGeom prst="rect">
            <a:avLst/>
          </a:prstGeom>
        </p:spPr>
      </p:pic>
      <p:pic>
        <p:nvPicPr>
          <p:cNvPr id="7" name="图片 6"/>
          <p:cNvPicPr>
            <a:picLocks noChangeAspect="1"/>
          </p:cNvPicPr>
          <p:nvPr/>
        </p:nvPicPr>
        <p:blipFill>
          <a:blip r:embed="rId4"/>
          <a:srcRect t="10789" b="15204"/>
          <a:stretch>
            <a:fillRect/>
          </a:stretch>
        </p:blipFill>
        <p:spPr>
          <a:xfrm>
            <a:off x="396240" y="3373120"/>
            <a:ext cx="6285230" cy="1163320"/>
          </a:xfrm>
          <a:prstGeom prst="rect">
            <a:avLst/>
          </a:prstGeom>
        </p:spPr>
      </p:pic>
      <p:pic>
        <p:nvPicPr>
          <p:cNvPr id="8" name="图片 7"/>
          <p:cNvPicPr>
            <a:picLocks noChangeAspect="1"/>
          </p:cNvPicPr>
          <p:nvPr/>
        </p:nvPicPr>
        <p:blipFill>
          <a:blip r:embed="rId5"/>
          <a:stretch>
            <a:fillRect/>
          </a:stretch>
        </p:blipFill>
        <p:spPr>
          <a:xfrm>
            <a:off x="396240" y="4902200"/>
            <a:ext cx="6284595" cy="11569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03275" y="149225"/>
            <a:ext cx="10189210" cy="583565"/>
          </a:xfrm>
          <a:prstGeom prst="rect">
            <a:avLst/>
          </a:prstGeom>
          <a:noFill/>
        </p:spPr>
        <p:txBody>
          <a:bodyPr wrap="square" rtlCol="0">
            <a:spAutoFit/>
          </a:bodyPr>
          <a:lstStyle/>
          <a:p>
            <a:r>
              <a:rPr lang="en-US" altLang="zh-CN" sz="3200" b="1" dirty="0" smtClean="0">
                <a:solidFill>
                  <a:schemeClr val="tx2"/>
                </a:solidFill>
                <a:latin typeface="微软雅黑" panose="020B0503020204020204" charset="-122"/>
                <a:ea typeface="微软雅黑" panose="020B0503020204020204" charset="-122"/>
              </a:rPr>
              <a:t>1.5</a:t>
            </a:r>
            <a:r>
              <a:rPr lang="zh-CN" altLang="en-US" sz="3200" b="1" dirty="0" smtClean="0">
                <a:solidFill>
                  <a:schemeClr val="tx2"/>
                </a:solidFill>
                <a:latin typeface="微软雅黑" panose="020B0503020204020204" charset="-122"/>
                <a:ea typeface="微软雅黑" panose="020B0503020204020204" charset="-122"/>
                <a:sym typeface="+mn-ea"/>
              </a:rPr>
              <a:t>计算</a:t>
            </a:r>
            <a:r>
              <a:rPr lang="en-US" altLang="zh-CN" sz="3200" b="1" dirty="0" smtClean="0">
                <a:solidFill>
                  <a:schemeClr val="tx2"/>
                </a:solidFill>
                <a:latin typeface="微软雅黑" panose="020B0503020204020204" charset="-122"/>
                <a:ea typeface="微软雅黑" panose="020B0503020204020204" charset="-122"/>
                <a:sym typeface="+mn-ea"/>
              </a:rPr>
              <a:t>-</a:t>
            </a:r>
            <a:r>
              <a:rPr lang="zh-CN" altLang="en-US" sz="3200" b="1" dirty="0" smtClean="0">
                <a:solidFill>
                  <a:schemeClr val="tx2"/>
                </a:solidFill>
                <a:latin typeface="微软雅黑" panose="020B0503020204020204" charset="-122"/>
                <a:ea typeface="微软雅黑" panose="020B0503020204020204" charset="-122"/>
                <a:sym typeface="+mn-ea"/>
              </a:rPr>
              <a:t>增加构件级“净毛面积比”</a:t>
            </a:r>
            <a:endParaRPr lang="zh-CN" altLang="en-US" sz="3200" b="1" dirty="0" smtClean="0">
              <a:solidFill>
                <a:schemeClr val="tx2"/>
              </a:solidFill>
              <a:latin typeface="微软雅黑" panose="020B0503020204020204" charset="-122"/>
              <a:ea typeface="微软雅黑" panose="020B0503020204020204" charset="-122"/>
            </a:endParaRPr>
          </a:p>
        </p:txBody>
      </p:sp>
      <p:sp>
        <p:nvSpPr>
          <p:cNvPr id="22" name="文本框 21"/>
          <p:cNvSpPr txBox="1"/>
          <p:nvPr/>
        </p:nvSpPr>
        <p:spPr>
          <a:xfrm>
            <a:off x="274320" y="1149350"/>
            <a:ext cx="5271770" cy="1420495"/>
          </a:xfrm>
          <a:prstGeom prst="rect">
            <a:avLst/>
          </a:prstGeom>
          <a:noFill/>
        </p:spPr>
        <p:txBody>
          <a:bodyPr wrap="square" rtlCol="0">
            <a:spAutoFit/>
          </a:bodyPr>
          <a:lstStyle/>
          <a:p>
            <a:pPr marL="457200" indent="-457200">
              <a:lnSpc>
                <a:spcPct val="120000"/>
              </a:lnSpc>
              <a:buFont typeface="Wingdings" panose="05000000000000000000" charset="0"/>
              <a:buChar char="Ø"/>
            </a:pPr>
            <a:r>
              <a:rPr lang="zh-CN" altLang="en-US" sz="2400" dirty="0">
                <a:latin typeface="微软雅黑" panose="020B0503020204020204" charset="-122"/>
                <a:ea typeface="微软雅黑" panose="020B0503020204020204" charset="-122"/>
              </a:rPr>
              <a:t>特殊柱、特殊梁和特殊支撑下增加构件级“</a:t>
            </a:r>
            <a:r>
              <a:rPr lang="zh-CN" altLang="en-US" sz="2400" b="1" dirty="0">
                <a:latin typeface="微软雅黑" panose="020B0503020204020204" charset="-122"/>
                <a:ea typeface="微软雅黑" panose="020B0503020204020204" charset="-122"/>
              </a:rPr>
              <a:t>净毛面积比</a:t>
            </a:r>
            <a:r>
              <a:rPr lang="zh-CN" altLang="en-US" sz="2400" dirty="0">
                <a:latin typeface="微软雅黑" panose="020B0503020204020204" charset="-122"/>
                <a:ea typeface="微软雅黑" panose="020B0503020204020204" charset="-122"/>
              </a:rPr>
              <a:t>”指定，影响钢柱、钢梁、钢支撑强度验算结果。</a:t>
            </a:r>
            <a:endParaRPr lang="zh-CN" altLang="en-US" sz="2400" dirty="0">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rcRect l="4122" r="4766"/>
          <a:stretch>
            <a:fillRect/>
          </a:stretch>
        </p:blipFill>
        <p:spPr>
          <a:xfrm>
            <a:off x="6322695" y="3667760"/>
            <a:ext cx="5507990" cy="2557780"/>
          </a:xfrm>
          <a:prstGeom prst="rect">
            <a:avLst/>
          </a:prstGeom>
        </p:spPr>
      </p:pic>
      <p:pic>
        <p:nvPicPr>
          <p:cNvPr id="4" name="图片 3"/>
          <p:cNvPicPr>
            <a:picLocks noChangeAspect="1"/>
          </p:cNvPicPr>
          <p:nvPr/>
        </p:nvPicPr>
        <p:blipFill>
          <a:blip r:embed="rId2"/>
          <a:srcRect b="47379"/>
          <a:stretch>
            <a:fillRect/>
          </a:stretch>
        </p:blipFill>
        <p:spPr>
          <a:xfrm>
            <a:off x="6322695" y="1231265"/>
            <a:ext cx="5507355" cy="2265680"/>
          </a:xfrm>
          <a:prstGeom prst="rect">
            <a:avLst/>
          </a:prstGeom>
        </p:spPr>
      </p:pic>
      <p:pic>
        <p:nvPicPr>
          <p:cNvPr id="5" name="图片 4"/>
          <p:cNvPicPr>
            <a:picLocks noChangeAspect="1"/>
          </p:cNvPicPr>
          <p:nvPr/>
        </p:nvPicPr>
        <p:blipFill>
          <a:blip r:embed="rId3"/>
          <a:srcRect r="11962"/>
          <a:stretch>
            <a:fillRect/>
          </a:stretch>
        </p:blipFill>
        <p:spPr>
          <a:xfrm>
            <a:off x="2829560" y="3344545"/>
            <a:ext cx="3420110" cy="2609850"/>
          </a:xfrm>
          <a:prstGeom prst="rect">
            <a:avLst/>
          </a:prstGeom>
        </p:spPr>
      </p:pic>
      <p:pic>
        <p:nvPicPr>
          <p:cNvPr id="6" name="图片 5"/>
          <p:cNvPicPr>
            <a:picLocks noChangeAspect="1"/>
          </p:cNvPicPr>
          <p:nvPr/>
        </p:nvPicPr>
        <p:blipFill>
          <a:blip r:embed="rId4"/>
          <a:srcRect l="25732" r="2353" b="11963"/>
          <a:stretch>
            <a:fillRect/>
          </a:stretch>
        </p:blipFill>
        <p:spPr>
          <a:xfrm>
            <a:off x="245110" y="3344545"/>
            <a:ext cx="2406650" cy="25971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22960" y="162560"/>
            <a:ext cx="9640570" cy="583565"/>
          </a:xfrm>
          <a:prstGeom prst="rect">
            <a:avLst/>
          </a:prstGeom>
          <a:noFill/>
        </p:spPr>
        <p:txBody>
          <a:bodyPr wrap="square" rtlCol="0">
            <a:spAutoFit/>
          </a:bodyPr>
          <a:lstStyle/>
          <a:p>
            <a:r>
              <a:rPr lang="en-US" altLang="zh-CN" sz="3200" b="1" dirty="0" smtClean="0">
                <a:solidFill>
                  <a:schemeClr val="tx2"/>
                </a:solidFill>
                <a:latin typeface="微软雅黑" panose="020B0503020204020204" charset="-122"/>
                <a:ea typeface="微软雅黑" panose="020B0503020204020204" charset="-122"/>
                <a:sym typeface="+mn-ea"/>
              </a:rPr>
              <a:t>1.6</a:t>
            </a:r>
            <a:r>
              <a:rPr lang="zh-CN" altLang="en-US" sz="3200" b="1" dirty="0" smtClean="0">
                <a:solidFill>
                  <a:schemeClr val="tx2"/>
                </a:solidFill>
                <a:latin typeface="微软雅黑" panose="020B0503020204020204" charset="-122"/>
                <a:ea typeface="微软雅黑" panose="020B0503020204020204" charset="-122"/>
                <a:sym typeface="+mn-ea"/>
              </a:rPr>
              <a:t>计算</a:t>
            </a:r>
            <a:r>
              <a:rPr lang="en-US" altLang="zh-CN" sz="3200" b="1" dirty="0" smtClean="0">
                <a:solidFill>
                  <a:schemeClr val="tx2"/>
                </a:solidFill>
                <a:latin typeface="微软雅黑" panose="020B0503020204020204" charset="-122"/>
                <a:ea typeface="微软雅黑" panose="020B0503020204020204" charset="-122"/>
                <a:sym typeface="+mn-ea"/>
              </a:rPr>
              <a:t>-</a:t>
            </a:r>
            <a:r>
              <a:rPr lang="zh-CN" altLang="en-US" sz="3200" b="1" dirty="0" smtClean="0">
                <a:solidFill>
                  <a:schemeClr val="tx2"/>
                </a:solidFill>
                <a:latin typeface="微软雅黑" panose="020B0503020204020204" charset="-122"/>
                <a:ea typeface="微软雅黑" panose="020B0503020204020204" charset="-122"/>
                <a:sym typeface="+mn-ea"/>
              </a:rPr>
              <a:t>修改</a:t>
            </a:r>
            <a:r>
              <a:rPr lang="en-US" altLang="zh-CN" sz="3200" b="1" dirty="0" smtClean="0">
                <a:solidFill>
                  <a:schemeClr val="tx2"/>
                </a:solidFill>
                <a:latin typeface="微软雅黑" panose="020B0503020204020204" charset="-122"/>
                <a:ea typeface="微软雅黑" panose="020B0503020204020204" charset="-122"/>
                <a:sym typeface="+mn-ea"/>
              </a:rPr>
              <a:t>钢梁抗剪验算方式</a:t>
            </a:r>
            <a:endParaRPr lang="en-US" altLang="zh-CN" sz="3200" b="1" dirty="0" smtClean="0">
              <a:solidFill>
                <a:schemeClr val="tx2"/>
              </a:solidFill>
              <a:latin typeface="微软雅黑" panose="020B0503020204020204" charset="-122"/>
              <a:ea typeface="微软雅黑" panose="020B0503020204020204" charset="-122"/>
            </a:endParaRPr>
          </a:p>
        </p:txBody>
      </p:sp>
      <p:sp>
        <p:nvSpPr>
          <p:cNvPr id="22" name="文本框 21"/>
          <p:cNvSpPr txBox="1"/>
          <p:nvPr/>
        </p:nvSpPr>
        <p:spPr>
          <a:xfrm>
            <a:off x="274320" y="960755"/>
            <a:ext cx="10972165" cy="1346835"/>
          </a:xfrm>
          <a:prstGeom prst="rect">
            <a:avLst/>
          </a:prstGeom>
          <a:noFill/>
        </p:spPr>
        <p:txBody>
          <a:bodyPr wrap="square" rtlCol="0">
            <a:spAutoFit/>
          </a:bodyPr>
          <a:lstStyle/>
          <a:p>
            <a:pPr marL="457200" indent="-457200">
              <a:lnSpc>
                <a:spcPct val="120000"/>
              </a:lnSpc>
              <a:buFont typeface="Wingdings" panose="05000000000000000000" charset="0"/>
              <a:buChar char="Ø"/>
            </a:pPr>
            <a:r>
              <a:rPr lang="zh-CN" altLang="en-US" sz="2400" dirty="0">
                <a:latin typeface="微软雅黑" panose="020B0503020204020204" charset="-122"/>
                <a:ea typeface="微软雅黑" panose="020B0503020204020204" charset="-122"/>
              </a:rPr>
              <a:t>之前程序钢梁抗剪验算按照剪力除以腹板面积计算，现按照《钢结构设计标准》第6.1.3条公式考虑面积矩详细计算。</a:t>
            </a:r>
            <a:endParaRPr lang="zh-CN" altLang="en-US" sz="2400" dirty="0">
              <a:latin typeface="微软雅黑" panose="020B0503020204020204" charset="-122"/>
              <a:ea typeface="微软雅黑" panose="020B0503020204020204" charset="-122"/>
            </a:endParaRPr>
          </a:p>
          <a:p>
            <a:pPr indent="0">
              <a:buFont typeface="Wingdings" panose="05000000000000000000" charset="0"/>
              <a:buNone/>
            </a:pPr>
            <a:endParaRPr lang="zh-CN" altLang="en-US" sz="2400" dirty="0">
              <a:solidFill>
                <a:srgbClr val="FF0000"/>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1"/>
          <a:srcRect r="8448"/>
          <a:stretch>
            <a:fillRect/>
          </a:stretch>
        </p:blipFill>
        <p:spPr>
          <a:xfrm>
            <a:off x="6046470" y="2774315"/>
            <a:ext cx="5778500" cy="2993390"/>
          </a:xfrm>
          <a:prstGeom prst="rect">
            <a:avLst/>
          </a:prstGeom>
          <a:noFill/>
          <a:ln>
            <a:noFill/>
          </a:ln>
        </p:spPr>
      </p:pic>
      <p:pic>
        <p:nvPicPr>
          <p:cNvPr id="2" name="图片 1"/>
          <p:cNvPicPr>
            <a:picLocks noChangeAspect="1"/>
          </p:cNvPicPr>
          <p:nvPr/>
        </p:nvPicPr>
        <p:blipFill>
          <a:blip r:embed="rId2"/>
          <a:stretch>
            <a:fillRect/>
          </a:stretch>
        </p:blipFill>
        <p:spPr>
          <a:xfrm>
            <a:off x="822960" y="1982470"/>
            <a:ext cx="4632960" cy="2040890"/>
          </a:xfrm>
          <a:prstGeom prst="rect">
            <a:avLst/>
          </a:prstGeom>
        </p:spPr>
      </p:pic>
      <p:pic>
        <p:nvPicPr>
          <p:cNvPr id="4" name="图片 3"/>
          <p:cNvPicPr>
            <a:picLocks noChangeAspect="1"/>
          </p:cNvPicPr>
          <p:nvPr/>
        </p:nvPicPr>
        <p:blipFill>
          <a:blip r:embed="rId3"/>
          <a:stretch>
            <a:fillRect/>
          </a:stretch>
        </p:blipFill>
        <p:spPr>
          <a:xfrm>
            <a:off x="822960" y="4229100"/>
            <a:ext cx="4633595" cy="2068195"/>
          </a:xfrm>
          <a:prstGeom prst="rect">
            <a:avLst/>
          </a:prstGeom>
        </p:spPr>
      </p:pic>
      <p:cxnSp>
        <p:nvCxnSpPr>
          <p:cNvPr id="5" name="直接连接符 4"/>
          <p:cNvCxnSpPr/>
          <p:nvPr/>
        </p:nvCxnSpPr>
        <p:spPr>
          <a:xfrm flipV="1">
            <a:off x="1854200" y="3575050"/>
            <a:ext cx="828675" cy="1270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 name="直接连接符 5"/>
          <p:cNvCxnSpPr/>
          <p:nvPr/>
        </p:nvCxnSpPr>
        <p:spPr>
          <a:xfrm flipV="1">
            <a:off x="1854200" y="5859145"/>
            <a:ext cx="854710" cy="15875"/>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VALUE" val="1619*1699"/>
  <p:tag name="KSO_WM_UNIT_HIGHLIGHT" val="0"/>
  <p:tag name="KSO_WM_UNIT_COMPATIBLE" val="0"/>
  <p:tag name="KSO_WM_UNIT_DIAGRAM_ISNUMVISUAL" val="0"/>
  <p:tag name="KSO_WM_UNIT_DIAGRAM_ISREFERUNIT" val="0"/>
  <p:tag name="KSO_WM_UNIT_TYPE" val="d"/>
  <p:tag name="KSO_WM_UNIT_INDEX" val="1"/>
  <p:tag name="KSO_WM_UNIT_ID" val="custom20186547_9*d*1"/>
  <p:tag name="KSO_WM_TEMPLATE_CATEGORY" val="custom"/>
  <p:tag name="KSO_WM_TEMPLATE_INDEX" val="20186547"/>
  <p:tag name="KSO_WM_UNIT_LAYERLEVEL" val="1"/>
  <p:tag name="KSO_WM_TAG_VERSION" val="1.0"/>
  <p:tag name="KSO_WM_BEAUTIFY_FLAG" val="#wm#"/>
  <p:tag name="KSO_WM_UNIT_COLOR_SCHEME_SHAPE_ID" val="3"/>
  <p:tag name="KSO_WM_UNIT_COLOR_SCHEME_PARENT_PAGE" val="0_9"/>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xml><?xml version="1.0" encoding="utf-8"?>
<p:tagLst xmlns:p="http://schemas.openxmlformats.org/presentationml/2006/main">
  <p:tag name="KSO_WM_UNIT_ISCONTENTSTITLE" val="0"/>
  <p:tag name="KSO_WM_UNIT_PRESET_TEXT" val="锐意奋进 力搏激流"/>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02837_1*a*1"/>
  <p:tag name="KSO_WM_TEMPLATE_CATEGORY" val="custom"/>
  <p:tag name="KSO_WM_TEMPLATE_INDEX" val="20202837"/>
  <p:tag name="KSO_WM_UNIT_LAYERLEVEL" val="1"/>
  <p:tag name="KSO_WM_TAG_VERSION" val="1.0"/>
  <p:tag name="KSO_WM_BEAUTIFY_FLAG" val="#wm#"/>
</p:tagLst>
</file>

<file path=ppt/tags/tag18.xml><?xml version="1.0" encoding="utf-8"?>
<p:tagLst xmlns:p="http://schemas.openxmlformats.org/presentationml/2006/main">
  <p:tag name="KSO_WM_UNIT_COLOR_SCHEME_SHAPE_ID" val="49"/>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4478_6*l_h_i*1_1_1"/>
  <p:tag name="KSO_WM_TEMPLATE_CATEGORY" val="custom"/>
  <p:tag name="KSO_WM_TEMPLATE_INDEX" val="2020447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19.xml><?xml version="1.0" encoding="utf-8"?>
<p:tagLst xmlns:p="http://schemas.openxmlformats.org/presentationml/2006/main">
  <p:tag name="KSO_WM_UNIT_COLOR_SCHEME_SHAPE_ID" val="50"/>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custom20204478_6*l_h_i*1_1_2"/>
  <p:tag name="KSO_WM_TEMPLATE_CATEGORY" val="custom"/>
  <p:tag name="KSO_WM_TEMPLATE_INDEX" val="2020447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xml><?xml version="1.0" encoding="utf-8"?>
<p:tagLst xmlns:p="http://schemas.openxmlformats.org/presentationml/2006/main">
  <p:tag name="KSO_WM_UNIT_COLOR_SCHEME_SHAPE_ID" val="52"/>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custom20204478_6*l_h_i*1_1_1"/>
  <p:tag name="KSO_WM_TEMPLATE_CATEGORY" val="custom"/>
  <p:tag name="KSO_WM_TEMPLATE_INDEX" val="20204478"/>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21.xml><?xml version="1.0" encoding="utf-8"?>
<p:tagLst xmlns:p="http://schemas.openxmlformats.org/presentationml/2006/main">
  <p:tag name="KSO_WM_UNIT_COLOR_SCHEME_SHAPE_ID" val="39"/>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4478_6*l_h_i*1_2_1"/>
  <p:tag name="KSO_WM_TEMPLATE_CATEGORY" val="custom"/>
  <p:tag name="KSO_WM_TEMPLATE_INDEX" val="20204478"/>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1"/>
</p:tagLst>
</file>

<file path=ppt/tags/tag22.xml><?xml version="1.0" encoding="utf-8"?>
<p:tagLst xmlns:p="http://schemas.openxmlformats.org/presentationml/2006/main">
  <p:tag name="KSO_WM_UNIT_COLOR_SCHEME_SHAPE_ID" val="40"/>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custom20204478_6*l_h_i*1_2_2"/>
  <p:tag name="KSO_WM_TEMPLATE_CATEGORY" val="custom"/>
  <p:tag name="KSO_WM_TEMPLATE_INDEX" val="20204478"/>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1"/>
</p:tagLst>
</file>

<file path=ppt/tags/tag23.xml><?xml version="1.0" encoding="utf-8"?>
<p:tagLst xmlns:p="http://schemas.openxmlformats.org/presentationml/2006/main">
  <p:tag name="KSO_WM_UNIT_COLOR_SCHEME_SHAPE_ID" val="42"/>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custom20204478_6*l_h_i*1_2_1"/>
  <p:tag name="KSO_WM_TEMPLATE_CATEGORY" val="custom"/>
  <p:tag name="KSO_WM_TEMPLATE_INDEX" val="20204478"/>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 name="KSO_WM_UNIT_USESOURCEFORMAT_APPLY" val="1"/>
</p:tagLst>
</file>

<file path=ppt/tags/tag24.xml><?xml version="1.0" encoding="utf-8"?>
<p:tagLst xmlns:p="http://schemas.openxmlformats.org/presentationml/2006/main">
  <p:tag name="KSO_WM_UNIT_COLOR_SCHEME_SHAPE_ID" val="49"/>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4478_6*l_h_i*1_1_1"/>
  <p:tag name="KSO_WM_TEMPLATE_CATEGORY" val="custom"/>
  <p:tag name="KSO_WM_TEMPLATE_INDEX" val="2020447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25.xml><?xml version="1.0" encoding="utf-8"?>
<p:tagLst xmlns:p="http://schemas.openxmlformats.org/presentationml/2006/main">
  <p:tag name="KSO_WM_UNIT_COLOR_SCHEME_SHAPE_ID" val="50"/>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custom20204478_6*l_h_i*1_1_2"/>
  <p:tag name="KSO_WM_TEMPLATE_CATEGORY" val="custom"/>
  <p:tag name="KSO_WM_TEMPLATE_INDEX" val="2020447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26.xml><?xml version="1.0" encoding="utf-8"?>
<p:tagLst xmlns:p="http://schemas.openxmlformats.org/presentationml/2006/main">
  <p:tag name="KSO_WM_UNIT_COLOR_SCHEME_SHAPE_ID" val="52"/>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custom20204478_6*l_h_i*1_1_1"/>
  <p:tag name="KSO_WM_TEMPLATE_CATEGORY" val="custom"/>
  <p:tag name="KSO_WM_TEMPLATE_INDEX" val="20204478"/>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27.xml><?xml version="1.0" encoding="utf-8"?>
<p:tagLst xmlns:p="http://schemas.openxmlformats.org/presentationml/2006/main">
  <p:tag name="KSO_WM_UNIT_COLOR_SCHEME_SHAPE_ID" val="39"/>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4478_6*l_h_i*1_2_1"/>
  <p:tag name="KSO_WM_TEMPLATE_CATEGORY" val="custom"/>
  <p:tag name="KSO_WM_TEMPLATE_INDEX" val="20204478"/>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1"/>
</p:tagLst>
</file>

<file path=ppt/tags/tag28.xml><?xml version="1.0" encoding="utf-8"?>
<p:tagLst xmlns:p="http://schemas.openxmlformats.org/presentationml/2006/main">
  <p:tag name="KSO_WM_UNIT_COLOR_SCHEME_SHAPE_ID" val="40"/>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custom20204478_6*l_h_i*1_2_2"/>
  <p:tag name="KSO_WM_TEMPLATE_CATEGORY" val="custom"/>
  <p:tag name="KSO_WM_TEMPLATE_INDEX" val="20204478"/>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1"/>
</p:tagLst>
</file>

<file path=ppt/tags/tag29.xml><?xml version="1.0" encoding="utf-8"?>
<p:tagLst xmlns:p="http://schemas.openxmlformats.org/presentationml/2006/main">
  <p:tag name="KSO_WM_UNIT_COLOR_SCHEME_SHAPE_ID" val="42"/>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custom20204478_6*l_h_i*1_2_1"/>
  <p:tag name="KSO_WM_TEMPLATE_CATEGORY" val="custom"/>
  <p:tag name="KSO_WM_TEMPLATE_INDEX" val="20204478"/>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 name="KSO_WM_UNIT_USESOURCEFORMAT_APPLY"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7_19*a*1"/>
  <p:tag name="KSO_WM_TEMPLATE_CATEGORY" val="custom"/>
  <p:tag name="KSO_WM_TEMPLATE_INDEX" val="20202837"/>
  <p:tag name="KSO_WM_UNIT_LAYERLEVEL" val="1"/>
  <p:tag name="KSO_WM_TAG_VERSION" val="1.0"/>
  <p:tag name="KSO_WM_BEAUTIFY_FLAG" val="#wm#"/>
  <p:tag name="KSO_WM_UNIT_ISCONTENTSTITLE" val="0"/>
  <p:tag name="KSO_WM_UNIT_NOCLEAR" val="1"/>
  <p:tag name="KSO_WM_UNIT_TYPE" val="a"/>
  <p:tag name="KSO_WM_UNIT_INDEX" val="1"/>
  <p:tag name="KSO_WM_UNIT_PRESET_TEXT" val="感谢您的耐心观看"/>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7_19*b*1"/>
  <p:tag name="KSO_WM_TEMPLATE_CATEGORY" val="custom"/>
  <p:tag name="KSO_WM_TEMPLATE_INDEX" val="20202837"/>
  <p:tag name="KSO_WM_UNIT_LAYERLEVEL" val="1"/>
  <p:tag name="KSO_WM_TAG_VERSION" val="1.0"/>
  <p:tag name="KSO_WM_BEAUTIFY_FLAG" val="#wm#"/>
  <p:tag name="KSO_WM_UNIT_ISCONTENTSTITLE" val="0"/>
  <p:tag name="KSO_WM_UNIT_PRESET_TEXT" val="单击此处添加正文，文字是您思想的提炼，请尽量言简意赅的阐述观点。"/>
  <p:tag name="KSO_WM_UNIT_NOCLEAR" val="0"/>
  <p:tag name="KSO_WM_UNIT_VALUE" val="40"/>
  <p:tag name="KSO_WM_UNIT_TYPE" val="b"/>
  <p:tag name="KSO_WM_UNIT_INDEX" val="1"/>
</p:tagLst>
</file>

<file path=ppt/tags/tag32.xml><?xml version="1.0" encoding="utf-8"?>
<p:tagLst xmlns:p="http://schemas.openxmlformats.org/presentationml/2006/main">
  <p:tag name="KSO_WM_SLIDE_ID" val="custom20202837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2837"/>
  <p:tag name="KSO_WM_SLIDE_TYPE" val="endPage"/>
  <p:tag name="KSO_WM_SLIDE_SUBTYPE" val="pureTxt"/>
  <p:tag name="KSO_WM_SLIDE_LAYOUT" val="a_b"/>
  <p:tag name="KSO_WM_SLIDE_LAYOUT_CNT" val="1_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4111</Words>
  <Application>WPS 演示</Application>
  <PresentationFormat>宽屏</PresentationFormat>
  <Paragraphs>285</Paragraphs>
  <Slides>39</Slides>
  <Notes>30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39</vt:i4>
      </vt:variant>
    </vt:vector>
  </HeadingPairs>
  <TitlesOfParts>
    <vt:vector size="52" baseType="lpstr">
      <vt:lpstr>Arial</vt:lpstr>
      <vt:lpstr>宋体</vt:lpstr>
      <vt:lpstr>Wingdings</vt:lpstr>
      <vt:lpstr>黑体</vt:lpstr>
      <vt:lpstr>微软雅黑</vt:lpstr>
      <vt:lpstr>方正姚体</vt:lpstr>
      <vt:lpstr>Wingdings</vt:lpstr>
      <vt:lpstr>Microsoft Tai Le</vt:lpstr>
      <vt:lpstr>等线</vt:lpstr>
      <vt:lpstr>Arial Unicode MS</vt:lpstr>
      <vt:lpstr>Calibri</vt:lpstr>
      <vt:lpstr>等线 Light</vt:lpstr>
      <vt:lpstr>1_Office 主题​​</vt:lpstr>
      <vt:lpstr>YJK-V5版本钢结构设计新增功能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感谢您的观看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19830653@qq.com</dc:creator>
  <cp:lastModifiedBy>yjk</cp:lastModifiedBy>
  <cp:revision>722</cp:revision>
  <dcterms:created xsi:type="dcterms:W3CDTF">2019-04-25T08:59:00Z</dcterms:created>
  <dcterms:modified xsi:type="dcterms:W3CDTF">2023-02-08T01:41:42Z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